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handoutMasterIdLst>
    <p:handoutMasterId r:id="rId51"/>
  </p:handoutMasterIdLst>
  <p:sldIdLst>
    <p:sldId id="256" r:id="rId3"/>
    <p:sldId id="257" r:id="rId4"/>
    <p:sldId id="319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318" r:id="rId13"/>
    <p:sldId id="31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12" r:id="rId24"/>
    <p:sldId id="277" r:id="rId25"/>
    <p:sldId id="278" r:id="rId26"/>
    <p:sldId id="279" r:id="rId27"/>
    <p:sldId id="281" r:id="rId28"/>
    <p:sldId id="282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13" r:id="rId42"/>
    <p:sldId id="314" r:id="rId43"/>
    <p:sldId id="315" r:id="rId44"/>
    <p:sldId id="316" r:id="rId45"/>
    <p:sldId id="308" r:id="rId46"/>
    <p:sldId id="309" r:id="rId47"/>
    <p:sldId id="310" r:id="rId48"/>
    <p:sldId id="311" r:id="rId49"/>
  </p:sldIdLst>
  <p:sldSz cx="9144000" cy="6858000" type="screen4x3"/>
  <p:notesSz cx="6797675" cy="9926638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8" y="38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36" y="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BCE22-22F5-4285-863F-235831749D52}" type="datetimeFigureOut">
              <a:rPr lang="de-DE" smtClean="0"/>
              <a:t>07.05.2015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BE058-C839-4703-A067-ED709DBDA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552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04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36567" cy="4465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7C565F80-0450-4B57-BFEA-8BCE44429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309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24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90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565F80-0450-4B57-BFEA-8BCE44429D2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195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shading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connection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considered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ray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refraction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scattering</a:t>
            </a:r>
            <a:r>
              <a:rPr lang="de-DE" baseline="0" dirty="0" smtClean="0"/>
              <a:t>, multiple </a:t>
            </a:r>
            <a:r>
              <a:rPr lang="de-DE" baseline="0" dirty="0" err="1" smtClean="0"/>
              <a:t>reflections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Area light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discretized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light </a:t>
            </a:r>
            <a:r>
              <a:rPr lang="de-DE" baseline="0" dirty="0" err="1" smtClean="0"/>
              <a:t>sources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565F80-0450-4B57-BFEA-8BCE44429D2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59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37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 dirty="0" smtClean="0">
                <a:sym typeface="Times New Roman" pitchFamily="18" charset="0"/>
              </a:rPr>
              <a:t>first hit raycasting: first voxel</a:t>
            </a:r>
            <a:r>
              <a:rPr lang="en-GB" altLang="de-DE" baseline="0" dirty="0" smtClean="0">
                <a:sym typeface="Times New Roman" pitchFamily="18" charset="0"/>
              </a:rPr>
              <a:t> with a strong gradient (probably a surface)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12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164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73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914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19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Note the </a:t>
            </a:r>
            <a:r>
              <a:rPr lang="de-DE" dirty="0" err="1" smtClean="0"/>
              <a:t>difference</a:t>
            </a:r>
            <a:r>
              <a:rPr lang="de-DE" baseline="0" dirty="0" smtClean="0"/>
              <a:t> between </a:t>
            </a:r>
            <a:r>
              <a:rPr lang="de-DE" baseline="0" dirty="0" err="1" smtClean="0"/>
              <a:t>shadows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shading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267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66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52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052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565F80-0450-4B57-BFEA-8BCE44429D2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405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568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traditional </a:t>
            </a:r>
            <a:r>
              <a:rPr lang="de-DE" dirty="0" err="1" smtClean="0"/>
              <a:t>computer</a:t>
            </a:r>
            <a:r>
              <a:rPr lang="de-DE" dirty="0" smtClean="0"/>
              <a:t> </a:t>
            </a:r>
            <a:r>
              <a:rPr lang="de-DE" dirty="0" err="1" smtClean="0"/>
              <a:t>graphics</a:t>
            </a:r>
            <a:r>
              <a:rPr lang="de-DE" dirty="0" smtClean="0"/>
              <a:t>,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 smtClean="0"/>
              <a:t>lightning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lightning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computations</a:t>
            </a:r>
            <a:r>
              <a:rPr lang="de-DE" baseline="0" smtClean="0"/>
              <a:t>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807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843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75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98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763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45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9523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831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39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86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684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28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151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0334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94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899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935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565F80-0450-4B57-BFEA-8BCE44429D2B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5135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565F80-0450-4B57-BFEA-8BCE44429D2B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6861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565F80-0450-4B57-BFEA-8BCE44429D2B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1874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565F80-0450-4B57-BFEA-8BCE44429D2B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7746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2024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60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575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3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22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42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11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03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0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64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46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-323850"/>
            <a:ext cx="2284413" cy="6343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-323850"/>
            <a:ext cx="6705600" cy="63436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95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356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052513"/>
            <a:ext cx="37750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37750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47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1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19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2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77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48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0271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22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-323850"/>
            <a:ext cx="2284413" cy="6343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-323850"/>
            <a:ext cx="6705600" cy="63436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77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412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052513"/>
            <a:ext cx="37750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37750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52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65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24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8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476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809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CBDBEA"/>
          </a:solidFill>
          <a:ln>
            <a:noFill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6503988"/>
            <a:ext cx="9144000" cy="357187"/>
          </a:xfrm>
          <a:prstGeom prst="rect">
            <a:avLst/>
          </a:prstGeom>
          <a:solidFill>
            <a:srgbClr val="CBDBEA"/>
          </a:solidFill>
          <a:ln>
            <a:noFill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 flipH="1">
            <a:off x="-1588" y="6500813"/>
            <a:ext cx="9147176" cy="1587"/>
          </a:xfrm>
          <a:prstGeom prst="line">
            <a:avLst/>
          </a:prstGeom>
          <a:noFill/>
          <a:ln w="38160">
            <a:solidFill>
              <a:srgbClr val="5371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11049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1857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3C1D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0" y="654050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68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buClrTx/>
            </a:pPr>
            <a:r>
              <a:rPr lang="en-GB" altLang="de-DE" sz="1100">
                <a:solidFill>
                  <a:srgbClr val="000000"/>
                </a:solidFill>
                <a:latin typeface="Calibri" pitchFamily="34" charset="0"/>
                <a:sym typeface="Times New Roman" pitchFamily="18" charset="0"/>
              </a:rPr>
              <a:t>Institute of Simulation and Graphics, Otto-von-Guericke University Magdeburg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77025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-323850"/>
            <a:ext cx="91424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CBDBEA"/>
          </a:solidFill>
          <a:ln>
            <a:noFill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 rot="10800000">
            <a:off x="0" y="6503988"/>
            <a:ext cx="9144000" cy="357187"/>
          </a:xfrm>
          <a:prstGeom prst="rect">
            <a:avLst/>
          </a:prstGeom>
          <a:solidFill>
            <a:srgbClr val="CBDBEA"/>
          </a:solidFill>
          <a:ln>
            <a:noFill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 flipH="1">
            <a:off x="-1588" y="6500813"/>
            <a:ext cx="9147176" cy="1587"/>
          </a:xfrm>
          <a:prstGeom prst="line">
            <a:avLst/>
          </a:prstGeom>
          <a:noFill/>
          <a:ln w="38160">
            <a:solidFill>
              <a:srgbClr val="5371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11049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8105031" y="6550025"/>
            <a:ext cx="912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buClrTx/>
            </a:pPr>
            <a:fld id="{8EF39E80-63C9-49E8-A531-FC9CC2489FB9}" type="slidenum">
              <a:rPr lang="en-GB" altLang="de-DE" sz="1400" b="1" smtClean="0">
                <a:solidFill>
                  <a:srgbClr val="000000"/>
                </a:solidFill>
                <a:latin typeface="Calibri" pitchFamily="34" charset="0"/>
                <a:sym typeface="Times New Roman" pitchFamily="18" charset="0"/>
              </a:rPr>
              <a:pPr>
                <a:buClrTx/>
              </a:pPr>
              <a:t>‹Nr.›</a:t>
            </a:fld>
            <a:endParaRPr lang="en-GB" altLang="de-DE" sz="1400" b="1" dirty="0">
              <a:solidFill>
                <a:srgbClr val="000000"/>
              </a:solidFill>
              <a:latin typeface="Calibri" pitchFamily="34" charset="0"/>
              <a:sym typeface="Times New Roman" pitchFamily="18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6550025"/>
            <a:ext cx="8100392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>
              <a:buClrTx/>
            </a:pPr>
            <a:r>
              <a:rPr lang="en-GB" altLang="de-DE" sz="1100">
                <a:solidFill>
                  <a:srgbClr val="000000"/>
                </a:solidFill>
                <a:latin typeface="Calibri" pitchFamily="34" charset="0"/>
                <a:sym typeface="Times New Roman" pitchFamily="18" charset="0"/>
              </a:rPr>
              <a:t>Institute of Simulation and Graphics, Otto-von-Guericke University Magdeburg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77025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-323850"/>
            <a:ext cx="91424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arecon.com/wordpres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voreen.org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arecon.com/wordpress/press-release/terarecon-announces-volumepro-1000-the-new-standard-in-3d-medical-imagin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aqnet2.terarecon.com/W.aspx?L=RuR939T9Q9" TargetMode="Externa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vse.com/Products-and-Services/Voxar-3D-Workstation-Feature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85800" y="2606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</a:pPr>
            <a:r>
              <a:rPr lang="en-GB" altLang="de-DE" sz="3600">
                <a:sym typeface="Times New Roman" pitchFamily="18" charset="0"/>
              </a:rPr>
              <a:t>Direct Volume Visualization</a:t>
            </a:r>
            <a:br>
              <a:rPr lang="en-GB" altLang="de-DE" sz="3600">
                <a:sym typeface="Times New Roman" pitchFamily="18" charset="0"/>
              </a:rPr>
            </a:br>
            <a:endParaRPr lang="en-GB" altLang="de-DE" sz="3600">
              <a:sym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71600" y="362108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>
              <a:spcBef>
                <a:spcPts val="750"/>
              </a:spcBef>
              <a:buClrTx/>
            </a:pPr>
            <a:r>
              <a:rPr lang="en-GB" altLang="de-DE" sz="3000" b="1">
                <a:sym typeface="Times New Roman" pitchFamily="18" charset="0"/>
              </a:rPr>
              <a:t>Part 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Gradient-Based Shading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9838" y="1052513"/>
            <a:ext cx="4679950" cy="5014912"/>
          </a:xfrm>
        </p:spPr>
        <p:txBody>
          <a:bodyPr lIns="91440" tIns="45720" rIns="91440" bIns="0"/>
          <a:lstStyle/>
          <a:p>
            <a:pPr marL="684213" indent="-682625">
              <a:spcBef>
                <a:spcPct val="0"/>
              </a:spcBef>
              <a:spcAft>
                <a:spcPts val="900"/>
              </a:spcAft>
              <a:buClr>
                <a:srgbClr val="A3C1DB"/>
              </a:buClr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Context-sensitive shading (</a:t>
            </a:r>
            <a:r>
              <a:rPr lang="en-GB" altLang="de-DE" dirty="0" err="1" smtClean="0">
                <a:sym typeface="Times New Roman" pitchFamily="18" charset="0"/>
              </a:rPr>
              <a:t>Yagel</a:t>
            </a:r>
            <a:r>
              <a:rPr lang="en-GB" altLang="de-DE" dirty="0" smtClean="0">
                <a:sym typeface="Times New Roman" pitchFamily="18" charset="0"/>
              </a:rPr>
              <a:t> et al. [1991])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Data are pre-processed and smoothed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Only voxels that belong to an object are included in the normal estimation (criterion: continuous curvature transition)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2885"/>
            <a:ext cx="32242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: </a:t>
            </a:r>
            <a:r>
              <a:rPr lang="en-GB" altLang="de-DE" dirty="0">
                <a:sym typeface="Times New Roman" pitchFamily="18" charset="0"/>
              </a:rPr>
              <a:t>Gradient-Based Shading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dirty="0" smtClean="0">
                <a:sym typeface="Times New Roman" pitchFamily="18" charset="0"/>
              </a:rPr>
              <a:t>Gradient-based shading can be combined with: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Times New Roman" pitchFamily="18" charset="0"/>
              </a:rPr>
              <a:t>Multiple point or directional light sources,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Times New Roman" pitchFamily="18" charset="0"/>
              </a:rPr>
              <a:t>All rendering paradigms,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Times New Roman" pitchFamily="18" charset="0"/>
              </a:rPr>
              <a:t>Clipping plane-based exploration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Times New Roman" pitchFamily="18" charset="0"/>
              </a:rPr>
              <a:t>Surface normal of the clipping plane is used for lightning</a:t>
            </a:r>
            <a:endParaRPr lang="de-DE" dirty="0" smtClean="0">
              <a:sym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dirty="0">
              <a:sym typeface="Times New Roman" pitchFamily="18" charset="0"/>
            </a:endParaRPr>
          </a:p>
          <a:p>
            <a:pPr marL="0" indent="0"/>
            <a:r>
              <a:rPr lang="de-DE" dirty="0" smtClean="0">
                <a:sym typeface="Times New Roman" pitchFamily="18" charset="0"/>
              </a:rPr>
              <a:t>Gradient-</a:t>
            </a:r>
            <a:r>
              <a:rPr lang="de-DE" dirty="0" err="1" smtClean="0">
                <a:sym typeface="Times New Roman" pitchFamily="18" charset="0"/>
              </a:rPr>
              <a:t>based</a:t>
            </a:r>
            <a:r>
              <a:rPr lang="de-DE" dirty="0" smtClean="0">
                <a:sym typeface="Times New Roman" pitchFamily="18" charset="0"/>
              </a:rPr>
              <a:t> </a:t>
            </a:r>
            <a:r>
              <a:rPr lang="de-DE" dirty="0" err="1" smtClean="0">
                <a:sym typeface="Times New Roman" pitchFamily="18" charset="0"/>
              </a:rPr>
              <a:t>shading</a:t>
            </a:r>
            <a:r>
              <a:rPr lang="de-DE" dirty="0" smtClean="0">
                <a:sym typeface="Times New Roman" pitchFamily="18" charset="0"/>
              </a:rPr>
              <a:t> </a:t>
            </a:r>
            <a:r>
              <a:rPr lang="de-DE" dirty="0" err="1" smtClean="0">
                <a:sym typeface="Times New Roman" pitchFamily="18" charset="0"/>
              </a:rPr>
              <a:t>does</a:t>
            </a:r>
            <a:r>
              <a:rPr lang="de-DE" dirty="0" smtClean="0">
                <a:sym typeface="Times New Roman" pitchFamily="18" charset="0"/>
              </a:rPr>
              <a:t> not </a:t>
            </a:r>
            <a:r>
              <a:rPr lang="de-DE" dirty="0" err="1" smtClean="0">
                <a:sym typeface="Times New Roman" pitchFamily="18" charset="0"/>
              </a:rPr>
              <a:t>enable</a:t>
            </a:r>
            <a:endParaRPr lang="de-DE" dirty="0" smtClean="0">
              <a:sym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Times New Roman" pitchFamily="18" charset="0"/>
              </a:rPr>
              <a:t>Shadow </a:t>
            </a:r>
            <a:r>
              <a:rPr lang="de-DE" dirty="0" err="1" smtClean="0">
                <a:sym typeface="Times New Roman" pitchFamily="18" charset="0"/>
              </a:rPr>
              <a:t>computation</a:t>
            </a:r>
            <a:r>
              <a:rPr lang="de-DE" dirty="0" smtClean="0">
                <a:sym typeface="Times New Roman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sym typeface="Times New Roman" pitchFamily="18" charset="0"/>
              </a:rPr>
              <a:t>Multiple </a:t>
            </a:r>
            <a:r>
              <a:rPr lang="de-DE" dirty="0" err="1" smtClean="0">
                <a:sym typeface="Times New Roman" pitchFamily="18" charset="0"/>
              </a:rPr>
              <a:t>scattering</a:t>
            </a:r>
            <a:r>
              <a:rPr lang="de-DE" dirty="0" smtClean="0">
                <a:sym typeface="Times New Roman" pitchFamily="18" charset="0"/>
              </a:rPr>
              <a:t> </a:t>
            </a:r>
            <a:r>
              <a:rPr lang="de-DE" dirty="0" err="1" smtClean="0">
                <a:sym typeface="Times New Roman" pitchFamily="18" charset="0"/>
              </a:rPr>
              <a:t>events</a:t>
            </a:r>
            <a:r>
              <a:rPr lang="de-DE" dirty="0" smtClean="0">
                <a:sym typeface="Times New Roman" pitchFamily="18" charset="0"/>
              </a:rPr>
              <a:t> (global </a:t>
            </a:r>
            <a:r>
              <a:rPr lang="de-DE" dirty="0" err="1" smtClean="0">
                <a:sym typeface="Times New Roman" pitchFamily="18" charset="0"/>
              </a:rPr>
              <a:t>illumination</a:t>
            </a:r>
            <a:r>
              <a:rPr lang="de-DE" dirty="0" smtClean="0">
                <a:sym typeface="Times New Roman" pitchFamily="18" charset="0"/>
              </a:rPr>
              <a:t>)</a:t>
            </a:r>
          </a:p>
          <a:p>
            <a:pPr marL="0" indent="0"/>
            <a:endParaRPr lang="de-DE" dirty="0">
              <a:sym typeface="Times New Roman" pitchFamily="18" charset="0"/>
            </a:endParaRPr>
          </a:p>
          <a:p>
            <a:pPr marL="0" indent="0"/>
            <a:r>
              <a:rPr lang="de-DE" dirty="0" smtClean="0">
                <a:sym typeface="Times New Roman" pitchFamily="18" charset="0"/>
              </a:rPr>
              <a:t>(for </a:t>
            </a:r>
            <a:r>
              <a:rPr lang="de-DE" dirty="0" err="1" smtClean="0">
                <a:sym typeface="Times New Roman" pitchFamily="18" charset="0"/>
              </a:rPr>
              <a:t>more</a:t>
            </a:r>
            <a:r>
              <a:rPr lang="de-DE" dirty="0" smtClean="0">
                <a:sym typeface="Times New Roman" pitchFamily="18" charset="0"/>
              </a:rPr>
              <a:t> </a:t>
            </a:r>
            <a:r>
              <a:rPr lang="de-DE" dirty="0" err="1" smtClean="0">
                <a:sym typeface="Times New Roman" pitchFamily="18" charset="0"/>
              </a:rPr>
              <a:t>discussion</a:t>
            </a:r>
            <a:r>
              <a:rPr lang="de-DE" dirty="0" smtClean="0">
                <a:sym typeface="Times New Roman" pitchFamily="18" charset="0"/>
              </a:rPr>
              <a:t>, </a:t>
            </a:r>
            <a:r>
              <a:rPr lang="de-DE" dirty="0" err="1" smtClean="0">
                <a:sym typeface="Times New Roman" pitchFamily="18" charset="0"/>
              </a:rPr>
              <a:t>see</a:t>
            </a:r>
            <a:r>
              <a:rPr lang="de-DE" dirty="0" smtClean="0">
                <a:sym typeface="Times New Roman" pitchFamily="18" charset="0"/>
              </a:rPr>
              <a:t> </a:t>
            </a:r>
            <a:r>
              <a:rPr lang="de-DE" sz="2000" dirty="0" smtClean="0">
                <a:sym typeface="Times New Roman" pitchFamily="18" charset="0"/>
              </a:rPr>
              <a:t>[Jönsson, 2014]</a:t>
            </a:r>
            <a:r>
              <a:rPr lang="de-DE" dirty="0" smtClean="0">
                <a:sym typeface="Times New Roman" pitchFamily="18" charset="0"/>
              </a:rPr>
              <a:t>)</a:t>
            </a:r>
            <a:endParaRPr lang="en-GB" dirty="0" smtClean="0"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>
                <a:sym typeface="Times New Roman" pitchFamily="18" charset="0"/>
              </a:rPr>
              <a:t>Illumination 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Illumination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differ</a:t>
            </a:r>
            <a:r>
              <a:rPr lang="de-DE" dirty="0" smtClean="0"/>
              <a:t> in </a:t>
            </a:r>
            <a:r>
              <a:rPr lang="de-DE" dirty="0" err="1" smtClean="0"/>
              <a:t>complexity</a:t>
            </a:r>
            <a:r>
              <a:rPr lang="de-DE" dirty="0"/>
              <a:t> </a:t>
            </a:r>
            <a:r>
              <a:rPr lang="de-DE" dirty="0" smtClean="0"/>
              <a:t>ranging </a:t>
            </a:r>
            <a:r>
              <a:rPr lang="de-DE" dirty="0" err="1" smtClean="0"/>
              <a:t>from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shading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point</a:t>
            </a:r>
            <a:r>
              <a:rPr lang="de-DE" dirty="0" smtClean="0"/>
              <a:t> light </a:t>
            </a:r>
            <a:r>
              <a:rPr lang="de-DE" dirty="0" err="1" smtClean="0"/>
              <a:t>source</a:t>
            </a:r>
            <a:r>
              <a:rPr lang="de-DE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shading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an </a:t>
            </a:r>
            <a:r>
              <a:rPr lang="de-DE" dirty="0" err="1" smtClean="0"/>
              <a:t>area</a:t>
            </a:r>
            <a:r>
              <a:rPr lang="de-DE" dirty="0" smtClean="0"/>
              <a:t> light </a:t>
            </a:r>
            <a:r>
              <a:rPr lang="de-DE" dirty="0" err="1" smtClean="0"/>
              <a:t>source</a:t>
            </a:r>
            <a:r>
              <a:rPr lang="de-DE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Multiple </a:t>
            </a:r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point</a:t>
            </a:r>
            <a:r>
              <a:rPr lang="de-DE" dirty="0" smtClean="0"/>
              <a:t> light </a:t>
            </a:r>
            <a:r>
              <a:rPr lang="de-DE" dirty="0" err="1" smtClean="0"/>
              <a:t>source</a:t>
            </a:r>
            <a:r>
              <a:rPr lang="de-DE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Multiple </a:t>
            </a:r>
            <a:r>
              <a:rPr lang="de-DE" dirty="0" err="1"/>
              <a:t>scattering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an </a:t>
            </a:r>
            <a:r>
              <a:rPr lang="de-DE" dirty="0" err="1" smtClean="0"/>
              <a:t>area</a:t>
            </a:r>
            <a:r>
              <a:rPr lang="de-DE" dirty="0" smtClean="0"/>
              <a:t> light </a:t>
            </a:r>
            <a:r>
              <a:rPr lang="de-DE" dirty="0" err="1" smtClean="0"/>
              <a:t>source</a:t>
            </a:r>
            <a:r>
              <a:rPr lang="de-DE" dirty="0" smtClean="0"/>
              <a:t>,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Multiple </a:t>
            </a:r>
            <a:r>
              <a:rPr lang="de-DE" dirty="0" err="1"/>
              <a:t>scattering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multiple </a:t>
            </a:r>
            <a:r>
              <a:rPr lang="de-DE" dirty="0" err="1" smtClean="0"/>
              <a:t>area</a:t>
            </a:r>
            <a:r>
              <a:rPr lang="de-DE" dirty="0" smtClean="0"/>
              <a:t> light </a:t>
            </a:r>
            <a:r>
              <a:rPr lang="de-DE" dirty="0" err="1" smtClean="0"/>
              <a:t>sources</a:t>
            </a:r>
            <a:r>
              <a:rPr lang="de-DE" dirty="0" smtClean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>Area light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soft </a:t>
            </a:r>
            <a:r>
              <a:rPr lang="de-DE" dirty="0" err="1" smtClean="0"/>
              <a:t>shadows</a:t>
            </a:r>
            <a:r>
              <a:rPr lang="de-DE" dirty="0" smtClean="0"/>
              <a:t>. Multiple </a:t>
            </a:r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enables</a:t>
            </a:r>
            <a:r>
              <a:rPr lang="de-DE" dirty="0" smtClean="0"/>
              <a:t> </a:t>
            </a:r>
            <a:r>
              <a:rPr lang="de-DE" dirty="0" err="1" smtClean="0"/>
              <a:t>refraction</a:t>
            </a:r>
            <a:r>
              <a:rPr lang="de-DE" dirty="0" smtClean="0"/>
              <a:t> and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 smtClean="0"/>
              <a:t>lightning</a:t>
            </a:r>
            <a:r>
              <a:rPr lang="de-DE" dirty="0" smtClean="0"/>
              <a:t>.</a:t>
            </a:r>
          </a:p>
          <a:p>
            <a:pPr marL="0" indent="0"/>
            <a:r>
              <a:rPr lang="de-DE" dirty="0" err="1" smtClean="0"/>
              <a:t>Ambient</a:t>
            </a:r>
            <a:r>
              <a:rPr lang="de-DE" dirty="0" smtClean="0"/>
              <a:t> </a:t>
            </a:r>
            <a:r>
              <a:rPr lang="de-DE" dirty="0" err="1" smtClean="0"/>
              <a:t>occlusion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enhances</a:t>
            </a:r>
            <a:r>
              <a:rPr lang="de-DE" dirty="0" smtClean="0"/>
              <a:t> </a:t>
            </a:r>
            <a:r>
              <a:rPr lang="de-DE" dirty="0" err="1" smtClean="0"/>
              <a:t>realism</a:t>
            </a:r>
            <a:r>
              <a:rPr lang="de-DE" dirty="0" smtClean="0"/>
              <a:t> </a:t>
            </a:r>
            <a:r>
              <a:rPr lang="de-DE" sz="2000" dirty="0" smtClean="0"/>
              <a:t>(Jönsson, 2014)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4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Illumination Effects: Shading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1285875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285875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547664" y="4869160"/>
            <a:ext cx="5076367" cy="7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buClrTx/>
            </a:pPr>
            <a:r>
              <a:rPr lang="en-GB" altLang="de-DE" dirty="0" smtClean="0">
                <a:sym typeface="Times New Roman" pitchFamily="18" charset="0"/>
              </a:rPr>
              <a:t>	Visualization </a:t>
            </a:r>
            <a:r>
              <a:rPr lang="en-GB" altLang="de-DE" dirty="0">
                <a:sym typeface="Times New Roman" pitchFamily="18" charset="0"/>
              </a:rPr>
              <a:t>with and without shading </a:t>
            </a:r>
            <a:endParaRPr lang="en-GB" altLang="de-DE" dirty="0" smtClean="0">
              <a:sym typeface="Times New Roman" pitchFamily="18" charset="0"/>
            </a:endParaRPr>
          </a:p>
          <a:p>
            <a:pPr algn="ctr">
              <a:buClrTx/>
            </a:pPr>
            <a:r>
              <a:rPr lang="en-GB" altLang="de-DE" sz="1600" dirty="0" smtClean="0">
                <a:sym typeface="Times New Roman" pitchFamily="18" charset="0"/>
              </a:rPr>
              <a:t>(</a:t>
            </a:r>
            <a:r>
              <a:rPr lang="en-GB" altLang="de-DE" sz="1600" dirty="0">
                <a:sym typeface="Times New Roman" pitchFamily="18" charset="0"/>
              </a:rPr>
              <a:t>Visible Man CT data set, </a:t>
            </a:r>
            <a:r>
              <a:rPr lang="en-GB" altLang="de-DE" sz="1600" dirty="0" smtClean="0">
                <a:cs typeface="Arial" charset="0"/>
                <a:sym typeface="Times New Roman" pitchFamily="18" charset="0"/>
              </a:rPr>
              <a:t>©</a:t>
            </a:r>
            <a:r>
              <a:rPr lang="en-GB" altLang="de-DE" sz="1600" dirty="0" smtClean="0">
                <a:sym typeface="Times New Roman" pitchFamily="18" charset="0"/>
              </a:rPr>
              <a:t> </a:t>
            </a:r>
            <a:r>
              <a:rPr lang="en-GB" altLang="de-DE" sz="1600" dirty="0">
                <a:sym typeface="Times New Roman" pitchFamily="18" charset="0"/>
              </a:rPr>
              <a:t>Schroeder et al. [1998])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25438"/>
            <a:ext cx="9144000" cy="1195388"/>
          </a:xfrm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Illumination Effects: Combination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4972050"/>
          </a:xfrm>
        </p:spPr>
        <p:txBody>
          <a:bodyPr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Combination of different illumination and rendering modes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e.g. DVR with first hit raycasting</a:t>
            </a:r>
          </a:p>
          <a:p>
            <a:pPr lvl="2">
              <a:buClr>
                <a:srgbClr val="A3C1DB"/>
              </a:buClr>
              <a:buFont typeface="Calibri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Emission &amp; Absorption, Shaded, Combination of both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703513"/>
            <a:ext cx="68405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300788" y="5940425"/>
            <a:ext cx="1800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200" b="1">
                <a:latin typeface="Times New Roman" pitchFamily="18" charset="0"/>
                <a:sym typeface="Times New Roman" pitchFamily="18" charset="0"/>
              </a:rPr>
              <a:t>[SiggraphCourse2008]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Illumination Effects: Depth Cueing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5014912"/>
          </a:xfrm>
        </p:spPr>
        <p:txBody>
          <a:bodyPr lIns="91440" tIns="45720" rIns="91440" bIns="0"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Techniques for simulation of the atmospheric decrease of light, e.g. through homogeneous absorbing fog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Thus, far away structures appear darker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Depth cueing can be used to illustrate depth relations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Naive implementation: distance </a:t>
            </a:r>
            <a:r>
              <a:rPr lang="en-GB" altLang="de-DE" i="1" dirty="0" smtClean="0">
                <a:sym typeface="Times New Roman" pitchFamily="18" charset="0"/>
              </a:rPr>
              <a:t>d</a:t>
            </a:r>
            <a:r>
              <a:rPr lang="en-GB" altLang="de-DE" dirty="0" smtClean="0">
                <a:sym typeface="Times New Roman" pitchFamily="18" charset="0"/>
              </a:rPr>
              <a:t> is calculated per voxel and </a:t>
            </a:r>
            <a:r>
              <a:rPr lang="en-GB" altLang="de-DE" dirty="0" err="1" smtClean="0">
                <a:sym typeface="Times New Roman" pitchFamily="18" charset="0"/>
              </a:rPr>
              <a:t>color</a:t>
            </a:r>
            <a:r>
              <a:rPr lang="en-GB" altLang="de-DE" dirty="0" smtClean="0">
                <a:sym typeface="Times New Roman" pitchFamily="18" charset="0"/>
              </a:rPr>
              <a:t> </a:t>
            </a:r>
            <a:r>
              <a:rPr lang="en-GB" altLang="de-DE" i="1" dirty="0" smtClean="0">
                <a:sym typeface="Times New Roman" pitchFamily="18" charset="0"/>
              </a:rPr>
              <a:t>C</a:t>
            </a:r>
            <a:r>
              <a:rPr lang="en-GB" altLang="de-DE" dirty="0" smtClean="0">
                <a:sym typeface="Times New Roman" pitchFamily="18" charset="0"/>
              </a:rPr>
              <a:t> is diminished by a term </a:t>
            </a:r>
            <a:r>
              <a:rPr lang="en-GB" altLang="de-DE" dirty="0" err="1" smtClean="0">
                <a:sym typeface="Times New Roman" pitchFamily="18" charset="0"/>
              </a:rPr>
              <a:t>T</a:t>
            </a:r>
            <a:r>
              <a:rPr lang="en-GB" altLang="de-DE" baseline="-25000" dirty="0" err="1" smtClean="0">
                <a:sym typeface="Times New Roman" pitchFamily="18" charset="0"/>
              </a:rPr>
              <a:t>fog</a:t>
            </a:r>
            <a:r>
              <a:rPr lang="en-GB" altLang="de-DE" dirty="0" smtClean="0">
                <a:sym typeface="Times New Roman" pitchFamily="18" charset="0"/>
              </a:rPr>
              <a:t>(d)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Illumination Effects: Depth Cueing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5942012"/>
          </a:xfrm>
        </p:spPr>
        <p:txBody>
          <a:bodyPr lIns="91440" tIns="45720" rIns="91440" bIns="0"/>
          <a:lstStyle/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Standard function f</a:t>
            </a:r>
            <a:r>
              <a:rPr lang="en-GB" altLang="de-DE" dirty="0" smtClean="0">
                <a:cs typeface="Times New Roman" pitchFamily="18" charset="0"/>
                <a:sym typeface="Times New Roman" pitchFamily="18" charset="0"/>
              </a:rPr>
              <a:t>o</a:t>
            </a:r>
            <a:r>
              <a:rPr lang="en-GB" altLang="de-DE" dirty="0" smtClean="0">
                <a:sym typeface="Times New Roman" pitchFamily="18" charset="0"/>
              </a:rPr>
              <a:t>r depth cueing:  </a:t>
            </a: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err="1" smtClean="0">
                <a:sym typeface="Times New Roman" pitchFamily="18" charset="0"/>
              </a:rPr>
              <a:t>T</a:t>
            </a:r>
            <a:r>
              <a:rPr lang="en-GB" altLang="de-DE" baseline="-25000" dirty="0" err="1" smtClean="0">
                <a:sym typeface="Times New Roman" pitchFamily="18" charset="0"/>
              </a:rPr>
              <a:t>fog</a:t>
            </a:r>
            <a:r>
              <a:rPr lang="en-GB" altLang="de-DE" dirty="0" smtClean="0">
                <a:sym typeface="Times New Roman" pitchFamily="18" charset="0"/>
              </a:rPr>
              <a:t>(d)  = T</a:t>
            </a:r>
            <a:r>
              <a:rPr lang="en-GB" altLang="de-DE" baseline="-25000" dirty="0" smtClean="0">
                <a:sym typeface="Times New Roman" pitchFamily="18" charset="0"/>
              </a:rPr>
              <a:t>0</a:t>
            </a:r>
            <a:r>
              <a:rPr lang="en-GB" altLang="de-DE" dirty="0" smtClean="0">
                <a:sym typeface="Times New Roman" pitchFamily="18" charset="0"/>
              </a:rPr>
              <a:t>e</a:t>
            </a:r>
            <a:r>
              <a:rPr lang="en-GB" altLang="de-DE" baseline="30000" dirty="0" smtClean="0">
                <a:sym typeface="Times New Roman" pitchFamily="18" charset="0"/>
              </a:rPr>
              <a:t>-pd</a:t>
            </a: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GB" altLang="de-DE" baseline="30000" dirty="0" smtClean="0">
              <a:sym typeface="Times New Roman" pitchFamily="18" charset="0"/>
            </a:endParaRP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i="1" dirty="0" smtClean="0">
                <a:sym typeface="Times New Roman" pitchFamily="18" charset="0"/>
              </a:rPr>
              <a:t>T</a:t>
            </a:r>
            <a:r>
              <a:rPr lang="en-GB" altLang="de-DE" i="1" baseline="-25000" dirty="0" smtClean="0">
                <a:sym typeface="Times New Roman" pitchFamily="18" charset="0"/>
              </a:rPr>
              <a:t>0</a:t>
            </a:r>
            <a:r>
              <a:rPr lang="en-GB" altLang="de-DE" baseline="-25000" dirty="0" smtClean="0">
                <a:sym typeface="Times New Roman" pitchFamily="18" charset="0"/>
              </a:rPr>
              <a:t> </a:t>
            </a:r>
            <a:r>
              <a:rPr lang="en-GB" altLang="de-DE" dirty="0" smtClean="0">
                <a:sym typeface="Times New Roman" pitchFamily="18" charset="0"/>
              </a:rPr>
              <a:t>and </a:t>
            </a:r>
            <a:r>
              <a:rPr lang="en-GB" altLang="de-DE" i="1" dirty="0" smtClean="0">
                <a:sym typeface="Times New Roman" pitchFamily="18" charset="0"/>
              </a:rPr>
              <a:t>p</a:t>
            </a:r>
            <a:r>
              <a:rPr lang="en-GB" altLang="de-DE" dirty="0" smtClean="0">
                <a:sym typeface="Times New Roman" pitchFamily="18" charset="0"/>
              </a:rPr>
              <a:t> are user-defined constants.</a:t>
            </a: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Implementation: 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Use of a Lookup table </a:t>
            </a:r>
            <a:r>
              <a:rPr lang="en-GB" altLang="de-DE" dirty="0" smtClean="0">
                <a:cs typeface="Times New Roman" pitchFamily="18" charset="0"/>
                <a:sym typeface="Times New Roman" pitchFamily="18" charset="0"/>
              </a:rPr>
              <a:t>fo</a:t>
            </a:r>
            <a:r>
              <a:rPr lang="en-GB" altLang="de-DE" dirty="0" smtClean="0">
                <a:sym typeface="Times New Roman" pitchFamily="18" charset="0"/>
              </a:rPr>
              <a:t>r possible values of </a:t>
            </a:r>
            <a:r>
              <a:rPr lang="en-GB" altLang="de-DE" dirty="0" err="1" smtClean="0">
                <a:sym typeface="Times New Roman" pitchFamily="18" charset="0"/>
              </a:rPr>
              <a:t>T</a:t>
            </a:r>
            <a:r>
              <a:rPr lang="en-GB" altLang="de-DE" baseline="-25000" dirty="0" err="1" smtClean="0">
                <a:sym typeface="Times New Roman" pitchFamily="18" charset="0"/>
              </a:rPr>
              <a:t>fog</a:t>
            </a:r>
            <a:r>
              <a:rPr lang="en-GB" altLang="de-DE" baseline="-25000" dirty="0" smtClean="0">
                <a:sym typeface="Times New Roman" pitchFamily="18" charset="0"/>
              </a:rPr>
              <a:t> </a:t>
            </a:r>
            <a:r>
              <a:rPr lang="en-GB" altLang="de-DE" dirty="0" smtClean="0">
                <a:sym typeface="Times New Roman" pitchFamily="18" charset="0"/>
              </a:rPr>
              <a:t>(indexing with </a:t>
            </a:r>
            <a:r>
              <a:rPr lang="en-GB" altLang="de-DE" i="1" dirty="0" smtClean="0">
                <a:sym typeface="Times New Roman" pitchFamily="18" charset="0"/>
              </a:rPr>
              <a:t>d</a:t>
            </a:r>
            <a:r>
              <a:rPr lang="en-GB" altLang="de-DE" dirty="0" smtClean="0">
                <a:sym typeface="Times New Roman" pitchFamily="18" charset="0"/>
              </a:rPr>
              <a:t>)</a:t>
            </a: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GB" altLang="de-DE" sz="2200" dirty="0" smtClean="0">
              <a:sym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Illumination Effects: Depth Cueing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4859338"/>
            <a:ext cx="7704138" cy="5014912"/>
          </a:xfrm>
        </p:spPr>
        <p:txBody>
          <a:bodyPr lIns="91440" tIns="45720" rIns="91440" bIns="0"/>
          <a:lstStyle/>
          <a:p>
            <a:pPr marL="684213" indent="-682625">
              <a:spcBef>
                <a:spcPct val="0"/>
              </a:spcBef>
              <a:spcAft>
                <a:spcPts val="600"/>
              </a:spcAft>
              <a:buClrTx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	CT head data set (left without, right with depth cueing) </a:t>
            </a:r>
            <a:r>
              <a:rPr lang="en-GB" altLang="de-DE" sz="1600" dirty="0" smtClean="0">
                <a:sym typeface="Times New Roman" pitchFamily="18" charset="0"/>
              </a:rPr>
              <a:t>Source: </a:t>
            </a:r>
            <a:r>
              <a:rPr lang="en-GB" altLang="de-DE" sz="1600" dirty="0" err="1" smtClean="0">
                <a:sym typeface="Times New Roman" pitchFamily="18" charset="0"/>
              </a:rPr>
              <a:t>Lacroute</a:t>
            </a:r>
            <a:r>
              <a:rPr lang="en-GB" altLang="de-DE" sz="1600" dirty="0" smtClean="0">
                <a:sym typeface="Times New Roman" pitchFamily="18" charset="0"/>
              </a:rPr>
              <a:t> [1995], p. 161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260475"/>
            <a:ext cx="51260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Illumination Effects: Shadows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992814" cy="5014912"/>
          </a:xfrm>
        </p:spPr>
        <p:txBody>
          <a:bodyPr lIns="91440" tIns="45720" rIns="91440" bIns="0"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A further possibility to make spatial details more visible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Requires the definition of a light source and an analysis about how the voxels are oriented towards the light source.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Procedure: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Two-Pass Rendering</a:t>
            </a:r>
            <a:r>
              <a:rPr lang="en-GB" altLang="de-DE" dirty="0" smtClean="0">
                <a:sym typeface="Times New Roman" pitchFamily="18" charset="0"/>
              </a:rPr>
              <a:t>: 1st pass: calculation of illumination per voxel → storage in </a:t>
            </a:r>
            <a:r>
              <a:rPr lang="en-GB" altLang="de-DE" i="1" dirty="0" smtClean="0">
                <a:sym typeface="Times New Roman" pitchFamily="18" charset="0"/>
              </a:rPr>
              <a:t>shadow buffer</a:t>
            </a:r>
            <a:r>
              <a:rPr lang="en-GB" altLang="de-DE" dirty="0" smtClean="0">
                <a:sym typeface="Times New Roman" pitchFamily="18" charset="0"/>
              </a:rPr>
              <a:t>. 2nd pass: image generation. (</a:t>
            </a:r>
            <a:r>
              <a:rPr lang="en-GB" altLang="de-DE" dirty="0" err="1" smtClean="0">
                <a:sym typeface="Times New Roman" pitchFamily="18" charset="0"/>
              </a:rPr>
              <a:t>Levoy</a:t>
            </a:r>
            <a:r>
              <a:rPr lang="en-GB" altLang="de-DE" dirty="0" smtClean="0">
                <a:sym typeface="Times New Roman" pitchFamily="18" charset="0"/>
              </a:rPr>
              <a:t> [1988])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Disadvantage</a:t>
            </a:r>
            <a:r>
              <a:rPr lang="en-GB" altLang="de-DE" dirty="0" smtClean="0">
                <a:sym typeface="Times New Roman" pitchFamily="18" charset="0"/>
              </a:rPr>
              <a:t>: Requires a very large 3D shadow buffer.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Further developments aim to decrease the memory consumption and to increase the performance: Deep Shadow Maps (</a:t>
            </a:r>
            <a:r>
              <a:rPr lang="en-GB" altLang="de-DE" dirty="0" err="1" smtClean="0">
                <a:sym typeface="Times New Roman" pitchFamily="18" charset="0"/>
              </a:rPr>
              <a:t>Kratz</a:t>
            </a:r>
            <a:r>
              <a:rPr lang="en-GB" altLang="de-DE" dirty="0" smtClean="0">
                <a:sym typeface="Times New Roman" pitchFamily="18" charset="0"/>
              </a:rPr>
              <a:t> [2006]), Adaptive Volumetric Shadow Maps (</a:t>
            </a:r>
            <a:r>
              <a:rPr lang="en-GB" altLang="de-DE" dirty="0" err="1" smtClean="0">
                <a:sym typeface="Times New Roman" pitchFamily="18" charset="0"/>
              </a:rPr>
              <a:t>Salvi</a:t>
            </a:r>
            <a:r>
              <a:rPr lang="en-GB" altLang="de-DE" dirty="0" smtClean="0">
                <a:sym typeface="Times New Roman" pitchFamily="18" charset="0"/>
              </a:rPr>
              <a:t> [2010])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7" y="548680"/>
            <a:ext cx="64801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2" y="3356992"/>
            <a:ext cx="64436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2600" dirty="0" smtClean="0">
                <a:sym typeface="Times New Roman" pitchFamily="18" charset="0"/>
              </a:rPr>
              <a:t>Illumination Effects: Shadows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940152" y="6001172"/>
            <a:ext cx="1800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200" b="1" dirty="0">
                <a:latin typeface="Times New Roman" pitchFamily="18" charset="0"/>
                <a:sym typeface="Times New Roman" pitchFamily="18" charset="0"/>
              </a:rPr>
              <a:t>[Kratz2006]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Classification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765175"/>
            <a:ext cx="7704138" cy="5094288"/>
          </a:xfrm>
        </p:spPr>
        <p:txBody>
          <a:bodyPr lIns="91440" tIns="45720" rIns="91440" bIns="0"/>
          <a:lstStyle/>
          <a:p>
            <a:pPr marL="684213" indent="-682625">
              <a:spcBef>
                <a:spcPts val="75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Direct Volume Visualization II</a:t>
            </a:r>
          </a:p>
          <a:p>
            <a:pPr marL="684213" indent="-682625">
              <a:buClr>
                <a:srgbClr val="A3C1DB"/>
              </a:buClr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Lighting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Shading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Depth Cueing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Shadows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Enhanced effects (global illumination, ambient occlusion, scattering)</a:t>
            </a:r>
          </a:p>
          <a:p>
            <a:pPr marL="684213" indent="-682625">
              <a:buClr>
                <a:srgbClr val="A3C1DB"/>
              </a:buClr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Validation</a:t>
            </a:r>
          </a:p>
          <a:p>
            <a:pPr marL="684213" indent="-682625">
              <a:buClr>
                <a:srgbClr val="A3C1DB"/>
              </a:buClr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Tools for volume visualization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25438"/>
            <a:ext cx="9144000" cy="1195388"/>
          </a:xfrm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>
                <a:sym typeface="Times New Roman" pitchFamily="18" charset="0"/>
              </a:rPr>
              <a:t>Illumination Effects: Global Illumination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052513"/>
            <a:ext cx="8064252" cy="4972050"/>
          </a:xfrm>
        </p:spPr>
        <p:txBody>
          <a:bodyPr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Global effects increase the realism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Interaction between light and medium (density values) is included; indirect lightning is considered (multiple scattering)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With precomputed illumination (light sources are fix), it often becomes sufficiently fast (</a:t>
            </a:r>
            <a:r>
              <a:rPr lang="en-GB" altLang="de-DE" dirty="0" err="1" smtClean="0">
                <a:sym typeface="Times New Roman" pitchFamily="18" charset="0"/>
              </a:rPr>
              <a:t>Jönsson</a:t>
            </a:r>
            <a:r>
              <a:rPr lang="en-GB" altLang="de-DE" dirty="0" smtClean="0">
                <a:sym typeface="Times New Roman" pitchFamily="18" charset="0"/>
              </a:rPr>
              <a:t>, 2014)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de-DE" dirty="0" smtClean="0">
              <a:sym typeface="Times New Roman" pitchFamily="18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37" y="3112864"/>
            <a:ext cx="3878651" cy="32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652120" y="6024563"/>
            <a:ext cx="1800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200" b="1" dirty="0">
                <a:latin typeface="Times New Roman" pitchFamily="18" charset="0"/>
                <a:sym typeface="Times New Roman" pitchFamily="18" charset="0"/>
              </a:rPr>
              <a:t>[SiggraphCourse2008]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25438"/>
            <a:ext cx="9144000" cy="1195388"/>
          </a:xfrm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>
                <a:sym typeface="Times New Roman" pitchFamily="18" charset="0"/>
              </a:rPr>
              <a:t>Illumination Effects: Ambient Occlusion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003300"/>
            <a:ext cx="8424863" cy="4972050"/>
          </a:xfrm>
        </p:spPr>
        <p:txBody>
          <a:bodyPr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Ambient Occlusion: Self-occlusion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How much light can reach a certain point? (spherical emission of rays from the point)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Methods in the object space (volume) or image space (depth buffer) or hybrid approaches are possible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52578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8638"/>
            <a:ext cx="255587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GB" altLang="de-DE" dirty="0" smtClean="0">
                <a:sym typeface="Times New Roman" pitchFamily="18" charset="0"/>
              </a:rPr>
              <a:t>Illumination Effects: Ambient Occlusion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51562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300192" y="4227513"/>
            <a:ext cx="1800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200" b="1" dirty="0">
                <a:latin typeface="Times New Roman" pitchFamily="18" charset="0"/>
                <a:sym typeface="Times New Roman" pitchFamily="18" charset="0"/>
              </a:rPr>
              <a:t>[SiggraphCourse2008]</a:t>
            </a: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81075"/>
            <a:ext cx="19796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25438"/>
            <a:ext cx="9144000" cy="1195388"/>
          </a:xfrm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>
                <a:sym typeface="Times New Roman" pitchFamily="18" charset="0"/>
              </a:rPr>
              <a:t>Illumination Effects: Scattering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4972050"/>
          </a:xfrm>
        </p:spPr>
        <p:txBody>
          <a:bodyPr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Light rays are distracted by the medium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Ray scattering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140200"/>
            <a:ext cx="270033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160588"/>
            <a:ext cx="29987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204864"/>
            <a:ext cx="37988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5400675" y="6119813"/>
            <a:ext cx="1800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200" b="1">
                <a:latin typeface="Times New Roman" pitchFamily="18" charset="0"/>
                <a:sym typeface="Times New Roman" pitchFamily="18" charset="0"/>
              </a:rPr>
              <a:t>[SiggraphCourse2008]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25438"/>
            <a:ext cx="9144000" cy="1195388"/>
          </a:xfrm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>
                <a:sym typeface="Times New Roman" pitchFamily="18" charset="0"/>
              </a:rPr>
              <a:t>Illumination Effects: Scattering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3384550" cy="4972050"/>
          </a:xfrm>
        </p:spPr>
        <p:txBody>
          <a:bodyPr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>
                <a:sym typeface="Times New Roman" pitchFamily="18" charset="0"/>
              </a:rPr>
              <a:t>I</a:t>
            </a:r>
            <a:r>
              <a:rPr lang="en-GB" altLang="de-DE" dirty="0" smtClean="0">
                <a:sym typeface="Times New Roman" pitchFamily="18" charset="0"/>
              </a:rPr>
              <a:t>ndirect lightning (multiple scattering)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810000"/>
            <a:ext cx="454977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706438"/>
            <a:ext cx="44735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319588" y="6207125"/>
            <a:ext cx="1800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200" b="1">
                <a:latin typeface="Times New Roman" pitchFamily="18" charset="0"/>
                <a:sym typeface="Times New Roman" pitchFamily="18" charset="0"/>
              </a:rPr>
              <a:t>[SiggraphCourse2008]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>
                <a:sym typeface="Times New Roman" pitchFamily="18" charset="0"/>
              </a:rPr>
              <a:t>Illumination Effects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5014912"/>
          </a:xfrm>
        </p:spPr>
        <p:txBody>
          <a:bodyPr lIns="91440" tIns="45720" rIns="91440" bIns="0"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Illumination effects can be integrated in DVR procedures and enhance the perception of spatial structures.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Many enhanced effects are possible; usually hardly relevant in clinical practice and still at the expense of interactivity.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Gradients are locally approximated. The associated quality reduction is hardly perceivable.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Medical Examples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4679950"/>
            <a:ext cx="7704138" cy="1387475"/>
          </a:xfrm>
        </p:spPr>
        <p:txBody>
          <a:bodyPr lIns="91440" tIns="45720" rIns="91440" bIns="0"/>
          <a:lstStyle/>
          <a:p>
            <a:pPr marL="684213" indent="-682625" algn="ctr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Liver CT, diagnosis: Pancreatic head cancer </a:t>
            </a:r>
          </a:p>
          <a:p>
            <a:pPr marL="684213" indent="-682625" algn="ctr">
              <a:spcBef>
                <a:spcPct val="0"/>
              </a:spcBef>
              <a:spcAft>
                <a:spcPts val="6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1600" dirty="0" smtClean="0">
                <a:sym typeface="Times New Roman" pitchFamily="18" charset="0"/>
              </a:rPr>
              <a:t>(Rendering </a:t>
            </a:r>
            <a:r>
              <a:rPr lang="en-GB" altLang="de-DE" sz="1600" dirty="0" err="1" smtClean="0">
                <a:sym typeface="Times New Roman" pitchFamily="18" charset="0"/>
              </a:rPr>
              <a:t>VolumePro</a:t>
            </a:r>
            <a:r>
              <a:rPr lang="en-GB" altLang="de-DE" sz="1600" dirty="0" smtClean="0">
                <a:sym typeface="Times New Roman" pitchFamily="18" charset="0"/>
              </a:rPr>
              <a:t> 500, </a:t>
            </a:r>
            <a:r>
              <a:rPr lang="en-GB" altLang="de-DE" sz="1600" dirty="0" smtClean="0">
                <a:cs typeface="Arial" charset="0"/>
                <a:sym typeface="Times New Roman" pitchFamily="18" charset="0"/>
              </a:rPr>
              <a:t>©</a:t>
            </a:r>
            <a:r>
              <a:rPr lang="en-GB" altLang="de-DE" sz="1600" dirty="0" smtClean="0">
                <a:sym typeface="Times New Roman" pitchFamily="18" charset="0"/>
              </a:rPr>
              <a:t> </a:t>
            </a:r>
            <a:r>
              <a:rPr lang="en-GB" altLang="de-DE" sz="1600" dirty="0" err="1" smtClean="0">
                <a:sym typeface="Times New Roman" pitchFamily="18" charset="0"/>
              </a:rPr>
              <a:t>Hoen</a:t>
            </a:r>
            <a:r>
              <a:rPr lang="en-GB" altLang="de-DE" sz="1600" dirty="0" smtClean="0">
                <a:sym typeface="Times New Roman" pitchFamily="18" charset="0"/>
              </a:rPr>
              <a:t>-Oh Shin, MH Hannover)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079500"/>
            <a:ext cx="43434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Medical Examples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00563" y="1052513"/>
            <a:ext cx="3959225" cy="5014912"/>
          </a:xfrm>
        </p:spPr>
        <p:txBody>
          <a:bodyPr lIns="91440" tIns="45720" rIns="91440" bIns="0"/>
          <a:lstStyle/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	Lung CT, diagnosis: Bronchial carcinoma in the </a:t>
            </a:r>
            <a:r>
              <a:rPr lang="en-GB" altLang="de-DE" dirty="0" err="1" smtClean="0">
                <a:sym typeface="Times New Roman" pitchFamily="18" charset="0"/>
              </a:rPr>
              <a:t>hilar</a:t>
            </a:r>
            <a:r>
              <a:rPr lang="en-GB" altLang="de-DE" dirty="0" smtClean="0">
                <a:sym typeface="Times New Roman" pitchFamily="18" charset="0"/>
              </a:rPr>
              <a:t> area </a:t>
            </a:r>
            <a:r>
              <a:rPr lang="en-GB" altLang="de-DE" sz="1600" dirty="0" smtClean="0">
                <a:sym typeface="Times New Roman" pitchFamily="18" charset="0"/>
              </a:rPr>
              <a:t>(Rendering </a:t>
            </a:r>
            <a:r>
              <a:rPr lang="en-GB" altLang="de-DE" sz="1600" dirty="0" err="1" smtClean="0">
                <a:sym typeface="Times New Roman" pitchFamily="18" charset="0"/>
              </a:rPr>
              <a:t>VolumePro</a:t>
            </a:r>
            <a:r>
              <a:rPr lang="en-GB" altLang="de-DE" sz="1600" dirty="0" smtClean="0">
                <a:sym typeface="Times New Roman" pitchFamily="18" charset="0"/>
              </a:rPr>
              <a:t> 500, </a:t>
            </a:r>
            <a:r>
              <a:rPr lang="en-GB" altLang="de-DE" sz="1600" dirty="0" smtClean="0">
                <a:cs typeface="Arial" charset="0"/>
                <a:sym typeface="Times New Roman" pitchFamily="18" charset="0"/>
              </a:rPr>
              <a:t>©</a:t>
            </a:r>
            <a:r>
              <a:rPr lang="en-GB" altLang="de-DE" sz="1600" dirty="0" smtClean="0">
                <a:sym typeface="Times New Roman" pitchFamily="18" charset="0"/>
              </a:rPr>
              <a:t> </a:t>
            </a:r>
            <a:r>
              <a:rPr lang="en-GB" altLang="de-DE" sz="1600" dirty="0" err="1" smtClean="0">
                <a:sym typeface="Times New Roman" pitchFamily="18" charset="0"/>
              </a:rPr>
              <a:t>Hoen</a:t>
            </a:r>
            <a:r>
              <a:rPr lang="en-GB" altLang="de-DE" sz="1600" dirty="0" smtClean="0">
                <a:sym typeface="Times New Roman" pitchFamily="18" charset="0"/>
              </a:rPr>
              <a:t>-Oh Shin, MH Hannover)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61" y="1124744"/>
            <a:ext cx="3497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5" name="Line 4"/>
          <p:cNvSpPr>
            <a:spLocks noChangeShapeType="1"/>
          </p:cNvSpPr>
          <p:nvPr/>
        </p:nvSpPr>
        <p:spPr bwMode="auto">
          <a:xfrm flipH="1">
            <a:off x="2874963" y="2547938"/>
            <a:ext cx="403225" cy="428625"/>
          </a:xfrm>
          <a:prstGeom prst="line">
            <a:avLst/>
          </a:prstGeom>
          <a:noFill/>
          <a:ln w="2844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Validation in Medical Visualization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5014912"/>
          </a:xfrm>
        </p:spPr>
        <p:txBody>
          <a:bodyPr lIns="91440" tIns="45720" rIns="91440" bIns="0"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Accuracy of the generated visualizations (for given image data) depends on a variety of parameters:</a:t>
            </a:r>
          </a:p>
          <a:p>
            <a:pPr marL="741363" lvl="1" indent="-284163"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Type and parameter of the interpolation</a:t>
            </a:r>
          </a:p>
          <a:p>
            <a:pPr marL="741363" lvl="1" indent="-284163"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Distances of the scan points</a:t>
            </a:r>
          </a:p>
          <a:p>
            <a:pPr marL="741363" lvl="1" indent="-284163"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Applied gradient filters</a:t>
            </a:r>
          </a:p>
          <a:p>
            <a:pPr marL="741363" lvl="1" indent="-284163"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Treatment of edges in case of texture-based procedures</a:t>
            </a:r>
          </a:p>
          <a:p>
            <a:pPr marL="741363" lvl="1" indent="-284163"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Implementation errors!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Validation in Medical Visualization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064500" cy="5014912"/>
          </a:xfrm>
        </p:spPr>
        <p:txBody>
          <a:bodyPr lIns="91440" tIns="45720" rIns="91440" bIns="0"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Important accuracy parameters:</a:t>
            </a:r>
          </a:p>
          <a:p>
            <a:pPr marL="741363" lvl="1" indent="-284163">
              <a:lnSpc>
                <a:spcPct val="90000"/>
              </a:lnSpc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Position error</a:t>
            </a:r>
            <a:r>
              <a:rPr lang="en-GB" altLang="de-DE" dirty="0" smtClean="0">
                <a:sym typeface="Times New Roman" pitchFamily="18" charset="0"/>
              </a:rPr>
              <a:t>: Distance of an illustrated point (e.g. border between 2 materials) in a visualization</a:t>
            </a:r>
          </a:p>
          <a:p>
            <a:pPr marL="741363" lvl="1" indent="-284163">
              <a:lnSpc>
                <a:spcPct val="90000"/>
              </a:lnSpc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Normal error</a:t>
            </a:r>
            <a:r>
              <a:rPr lang="en-GB" altLang="de-DE" dirty="0" smtClean="0">
                <a:sym typeface="Times New Roman" pitchFamily="18" charset="0"/>
              </a:rPr>
              <a:t>: 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deviation of the approximated normal from the actual normal (angle in degrees)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Evaluation of accuracy:</a:t>
            </a:r>
          </a:p>
          <a:p>
            <a:pPr marL="741363" lvl="1" indent="-284163">
              <a:lnSpc>
                <a:spcPct val="90000"/>
              </a:lnSpc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Qualitatively via image viewing.</a:t>
            </a:r>
          </a:p>
          <a:p>
            <a:pPr marL="741363" lvl="1" indent="-284163">
              <a:lnSpc>
                <a:spcPct val="90000"/>
              </a:lnSpc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olidFill>
                  <a:schemeClr val="tx1"/>
                </a:solidFill>
                <a:sym typeface="Times New Roman" pitchFamily="18" charset="0"/>
              </a:rPr>
              <a:t>Problem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: No precise solution.</a:t>
            </a:r>
          </a:p>
          <a:p>
            <a:pPr marL="741363" lvl="1" indent="-284163">
              <a:lnSpc>
                <a:spcPct val="90000"/>
              </a:lnSpc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Quantitatively via volume visualization of phantoms: </a:t>
            </a:r>
            <a:r>
              <a:rPr lang="en-GB" altLang="de-DE" dirty="0">
                <a:solidFill>
                  <a:schemeClr val="tx1"/>
                </a:solidFill>
                <a:sym typeface="Times New Roman" pitchFamily="18" charset="0"/>
              </a:rPr>
              <a:t>p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recise results.                                        </a:t>
            </a:r>
          </a:p>
          <a:p>
            <a:pPr marL="741363" lvl="1" indent="-284163">
              <a:lnSpc>
                <a:spcPct val="90000"/>
              </a:lnSpc>
              <a:spcBef>
                <a:spcPts val="900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olidFill>
                  <a:schemeClr val="tx1"/>
                </a:solidFill>
                <a:sym typeface="Times New Roman" pitchFamily="18" charset="0"/>
              </a:rPr>
              <a:t>Problem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: Assignability to clinical data.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55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charRg st="155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24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charRg st="248" end="2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248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46082">
                                            <p:txEl>
                                              <p:charRg st="248" end="2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>
                <a:sym typeface="Times New Roman" pitchFamily="18" charset="0"/>
              </a:rPr>
              <a:t>Recap: Interaction of Light with Surfaces </a:t>
            </a:r>
            <a:r>
              <a:rPr lang="en-GB" altLang="de-DE" sz="1800" dirty="0" smtClean="0">
                <a:sym typeface="Times New Roman" pitchFamily="18" charset="0"/>
              </a:rPr>
              <a:t>(from Computer Graphics I)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5651501" y="1771651"/>
            <a:ext cx="3182938" cy="2122488"/>
            <a:chOff x="3560" y="1116"/>
            <a:chExt cx="2005" cy="1337"/>
          </a:xfrm>
        </p:grpSpPr>
        <p:sp>
          <p:nvSpPr>
            <p:cNvPr id="5127" name="AutoShape 3"/>
            <p:cNvSpPr>
              <a:spLocks noChangeArrowheads="1"/>
            </p:cNvSpPr>
            <p:nvPr/>
          </p:nvSpPr>
          <p:spPr bwMode="auto">
            <a:xfrm>
              <a:off x="3877" y="1845"/>
              <a:ext cx="1372" cy="608"/>
            </a:xfrm>
            <a:custGeom>
              <a:avLst/>
              <a:gdLst>
                <a:gd name="T0" fmla="*/ 0 w 8901"/>
                <a:gd name="T1" fmla="*/ 7 h 2304"/>
                <a:gd name="T2" fmla="*/ 2 w 8901"/>
                <a:gd name="T3" fmla="*/ 0 h 2304"/>
                <a:gd name="T4" fmla="*/ 5 w 8901"/>
                <a:gd name="T5" fmla="*/ 7 h 2304"/>
                <a:gd name="T6" fmla="*/ 0 w 8901"/>
                <a:gd name="T7" fmla="*/ 7 h 23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01"/>
                <a:gd name="T13" fmla="*/ 0 h 2304"/>
                <a:gd name="T14" fmla="*/ 8901 w 8901"/>
                <a:gd name="T15" fmla="*/ 2304 h 23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01" h="2304">
                  <a:moveTo>
                    <a:pt x="0" y="1484"/>
                  </a:moveTo>
                  <a:cubicBezTo>
                    <a:pt x="0" y="665"/>
                    <a:pt x="1993" y="0"/>
                    <a:pt x="4450" y="0"/>
                  </a:cubicBezTo>
                  <a:cubicBezTo>
                    <a:pt x="6907" y="0"/>
                    <a:pt x="8900" y="665"/>
                    <a:pt x="8900" y="1484"/>
                  </a:cubicBezTo>
                  <a:cubicBezTo>
                    <a:pt x="8900" y="2303"/>
                    <a:pt x="0" y="2303"/>
                    <a:pt x="0" y="1484"/>
                  </a:cubicBezTo>
                </a:path>
              </a:pathLst>
            </a:custGeom>
            <a:solidFill>
              <a:srgbClr val="00B8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8" name="Line 4"/>
            <p:cNvSpPr>
              <a:spLocks noChangeShapeType="1"/>
            </p:cNvSpPr>
            <p:nvPr/>
          </p:nvSpPr>
          <p:spPr bwMode="auto">
            <a:xfrm flipH="1" flipV="1">
              <a:off x="4556" y="1116"/>
              <a:ext cx="5" cy="1000"/>
            </a:xfrm>
            <a:prstGeom prst="line">
              <a:avLst/>
            </a:prstGeom>
            <a:noFill/>
            <a:ln w="2844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9" name="Line 5"/>
            <p:cNvSpPr>
              <a:spLocks noChangeShapeType="1"/>
            </p:cNvSpPr>
            <p:nvPr/>
          </p:nvSpPr>
          <p:spPr bwMode="auto">
            <a:xfrm flipV="1">
              <a:off x="4562" y="1499"/>
              <a:ext cx="846" cy="619"/>
            </a:xfrm>
            <a:prstGeom prst="line">
              <a:avLst/>
            </a:prstGeom>
            <a:noFill/>
            <a:ln w="28440">
              <a:solidFill>
                <a:srgbClr val="FF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0" name="Line 6"/>
            <p:cNvSpPr>
              <a:spLocks noChangeShapeType="1"/>
            </p:cNvSpPr>
            <p:nvPr/>
          </p:nvSpPr>
          <p:spPr bwMode="auto">
            <a:xfrm flipH="1" flipV="1">
              <a:off x="3717" y="1500"/>
              <a:ext cx="836" cy="609"/>
            </a:xfrm>
            <a:prstGeom prst="line">
              <a:avLst/>
            </a:prstGeom>
            <a:noFill/>
            <a:ln w="28440">
              <a:solidFill>
                <a:srgbClr val="CC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1" name="Line 7"/>
            <p:cNvSpPr>
              <a:spLocks noChangeShapeType="1"/>
            </p:cNvSpPr>
            <p:nvPr/>
          </p:nvSpPr>
          <p:spPr bwMode="auto">
            <a:xfrm flipV="1">
              <a:off x="4584" y="1836"/>
              <a:ext cx="876" cy="274"/>
            </a:xfrm>
            <a:prstGeom prst="line">
              <a:avLst/>
            </a:prstGeom>
            <a:noFill/>
            <a:ln w="28440">
              <a:solidFill>
                <a:srgbClr val="008CCB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Text Box 8"/>
            <p:cNvSpPr txBox="1">
              <a:spLocks noChangeArrowheads="1"/>
            </p:cNvSpPr>
            <p:nvPr/>
          </p:nvSpPr>
          <p:spPr bwMode="auto">
            <a:xfrm>
              <a:off x="3622" y="1501"/>
              <a:ext cx="1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 eaLnBrk="0" hangingPunct="0"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1pPr>
              <a:lvl2pPr algn="l" eaLnBrk="0" hangingPunct="0">
                <a:spcBef>
                  <a:spcPts val="5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2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2pPr>
              <a:lvl3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3pPr>
              <a:lvl4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4pPr>
              <a:lvl5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en-GB" altLang="de-DE" sz="1600">
                  <a:solidFill>
                    <a:srgbClr val="CC3300"/>
                  </a:solidFill>
                  <a:latin typeface="Arial" charset="0"/>
                  <a:sym typeface="Times New Roman" pitchFamily="18" charset="0"/>
                </a:rPr>
                <a:t>L</a:t>
              </a:r>
            </a:p>
          </p:txBody>
        </p:sp>
        <p:sp>
          <p:nvSpPr>
            <p:cNvPr id="5133" name="Text Box 9"/>
            <p:cNvSpPr txBox="1">
              <a:spLocks noChangeArrowheads="1"/>
            </p:cNvSpPr>
            <p:nvPr/>
          </p:nvSpPr>
          <p:spPr bwMode="auto">
            <a:xfrm>
              <a:off x="4534" y="1165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 eaLnBrk="0" hangingPunct="0"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1pPr>
              <a:lvl2pPr algn="l" eaLnBrk="0" hangingPunct="0">
                <a:spcBef>
                  <a:spcPts val="5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2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2pPr>
              <a:lvl3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3pPr>
              <a:lvl4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4pPr>
              <a:lvl5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en-GB" altLang="de-DE" sz="1600">
                  <a:solidFill>
                    <a:srgbClr val="0033CC"/>
                  </a:solidFill>
                  <a:latin typeface="Arial" charset="0"/>
                  <a:sym typeface="Times New Roman" pitchFamily="18" charset="0"/>
                </a:rPr>
                <a:t>N</a:t>
              </a:r>
            </a:p>
          </p:txBody>
        </p:sp>
        <p:sp>
          <p:nvSpPr>
            <p:cNvPr id="5134" name="Text Box 10"/>
            <p:cNvSpPr txBox="1">
              <a:spLocks noChangeArrowheads="1"/>
            </p:cNvSpPr>
            <p:nvPr/>
          </p:nvSpPr>
          <p:spPr bwMode="auto">
            <a:xfrm>
              <a:off x="5366" y="1837"/>
              <a:ext cx="1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 eaLnBrk="0" hangingPunct="0"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1pPr>
              <a:lvl2pPr algn="l" eaLnBrk="0" hangingPunct="0">
                <a:spcBef>
                  <a:spcPts val="5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2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2pPr>
              <a:lvl3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3pPr>
              <a:lvl4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4pPr>
              <a:lvl5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en-GB" altLang="de-DE" sz="1600">
                  <a:solidFill>
                    <a:srgbClr val="008CCB"/>
                  </a:solidFill>
                  <a:latin typeface="Arial" charset="0"/>
                  <a:sym typeface="Times New Roman" pitchFamily="18" charset="0"/>
                </a:rPr>
                <a:t>V</a:t>
              </a:r>
            </a:p>
          </p:txBody>
        </p:sp>
        <p:sp>
          <p:nvSpPr>
            <p:cNvPr id="5135" name="Text Box 11"/>
            <p:cNvSpPr txBox="1">
              <a:spLocks noChangeArrowheads="1"/>
            </p:cNvSpPr>
            <p:nvPr/>
          </p:nvSpPr>
          <p:spPr bwMode="auto">
            <a:xfrm>
              <a:off x="5155" y="1377"/>
              <a:ext cx="2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algn="l" eaLnBrk="0" hangingPunct="0"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1pPr>
              <a:lvl2pPr algn="l" eaLnBrk="0" hangingPunct="0">
                <a:spcBef>
                  <a:spcPts val="5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2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2pPr>
              <a:lvl3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3pPr>
              <a:lvl4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4pPr>
              <a:lvl5pPr algn="l" eaLnBrk="0" hangingPunct="0">
                <a:spcBef>
                  <a:spcPts val="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lang="en-GB" altLang="de-DE" sz="1600">
                  <a:solidFill>
                    <a:srgbClr val="FF00FF"/>
                  </a:solidFill>
                  <a:latin typeface="Arial" charset="0"/>
                  <a:sym typeface="Times New Roman" pitchFamily="18" charset="0"/>
                </a:rPr>
                <a:t>R</a:t>
              </a:r>
            </a:p>
          </p:txBody>
        </p:sp>
        <p:pic>
          <p:nvPicPr>
            <p:cNvPr id="513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1341"/>
              <a:ext cx="16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6302375" y="3865563"/>
            <a:ext cx="2298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600">
                <a:solidFill>
                  <a:srgbClr val="990000"/>
                </a:solidFill>
                <a:sym typeface="Times New Roman" pitchFamily="18" charset="0"/>
              </a:rPr>
              <a:t>L-vector for light source</a:t>
            </a:r>
            <a:br>
              <a:rPr lang="en-GB" altLang="de-DE" sz="1600">
                <a:solidFill>
                  <a:srgbClr val="990000"/>
                </a:solidFill>
                <a:sym typeface="Times New Roman" pitchFamily="18" charset="0"/>
              </a:rPr>
            </a:br>
            <a:r>
              <a:rPr lang="en-GB" altLang="de-DE" sz="1600">
                <a:solidFill>
                  <a:srgbClr val="C50707"/>
                </a:solidFill>
                <a:sym typeface="Times New Roman" pitchFamily="18" charset="0"/>
              </a:rPr>
              <a:t>N-surface normal</a:t>
            </a:r>
          </a:p>
          <a:p>
            <a:pPr algn="ctr">
              <a:spcBef>
                <a:spcPct val="0"/>
              </a:spcBef>
              <a:buClrTx/>
            </a:pPr>
            <a:r>
              <a:rPr lang="en-GB" altLang="de-DE" sz="1600">
                <a:solidFill>
                  <a:srgbClr val="CC00CC"/>
                </a:solidFill>
                <a:sym typeface="Times New Roman" pitchFamily="18" charset="0"/>
              </a:rPr>
              <a:t>R-reflected light ray</a:t>
            </a:r>
          </a:p>
          <a:p>
            <a:pPr algn="ctr">
              <a:spcBef>
                <a:spcPct val="0"/>
              </a:spcBef>
              <a:buClrTx/>
            </a:pPr>
            <a:r>
              <a:rPr lang="en-GB" altLang="de-DE" sz="1600">
                <a:solidFill>
                  <a:srgbClr val="008080"/>
                </a:solidFill>
                <a:sym typeface="Times New Roman" pitchFamily="18" charset="0"/>
              </a:rPr>
              <a:t>V-vector to the viewer</a:t>
            </a: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8286752" y="2522539"/>
            <a:ext cx="349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dirty="0">
                <a:latin typeface="Arial" charset="0"/>
                <a:sym typeface="Times New Roman" pitchFamily="18" charset="0"/>
              </a:rPr>
              <a:t>θ</a:t>
            </a:r>
          </a:p>
        </p:txBody>
      </p:sp>
      <p:sp>
        <p:nvSpPr>
          <p:cNvPr id="512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4824413" cy="5014912"/>
          </a:xfrm>
        </p:spPr>
        <p:txBody>
          <a:bodyPr lIns="91440" tIns="45720" rIns="91440" bIns="0"/>
          <a:lstStyle/>
          <a:p>
            <a:pPr marL="341313" indent="-341313">
              <a:spcBef>
                <a:spcPts val="750"/>
              </a:spcBef>
              <a:spcAft>
                <a:spcPts val="900"/>
              </a:spcAft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de-DE" dirty="0" smtClean="0">
                <a:sym typeface="Times New Roman" pitchFamily="18" charset="0"/>
              </a:rPr>
              <a:t>Direct Volume Visualization II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de-DE" dirty="0" smtClean="0">
                <a:sym typeface="Times New Roman" pitchFamily="18" charset="0"/>
              </a:rPr>
              <a:t>Incidence angle </a:t>
            </a:r>
            <a:r>
              <a:rPr lang="en-GB" altLang="de-D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Times New Roman" pitchFamily="18" charset="0"/>
              </a:rPr>
              <a:t>θ</a:t>
            </a:r>
            <a:r>
              <a:rPr lang="en-GB" altLang="de-DE" dirty="0" smtClean="0">
                <a:sym typeface="Times New Roman" pitchFamily="18" charset="0"/>
              </a:rPr>
              <a:t>: angle between </a:t>
            </a:r>
            <a:r>
              <a:rPr lang="en-GB" altLang="de-DE" i="1" dirty="0" smtClean="0">
                <a:sym typeface="Times New Roman" pitchFamily="18" charset="0"/>
              </a:rPr>
              <a:t>L</a:t>
            </a:r>
            <a:r>
              <a:rPr lang="en-GB" altLang="de-DE" dirty="0" smtClean="0">
                <a:sym typeface="Times New Roman" pitchFamily="18" charset="0"/>
              </a:rPr>
              <a:t> and </a:t>
            </a:r>
            <a:r>
              <a:rPr lang="en-GB" altLang="de-DE" i="1" dirty="0" smtClean="0">
                <a:sym typeface="Times New Roman" pitchFamily="18" charset="0"/>
              </a:rPr>
              <a:t>N</a:t>
            </a:r>
            <a:r>
              <a:rPr lang="en-GB" altLang="de-DE" dirty="0" smtClean="0">
                <a:sym typeface="Times New Roman" pitchFamily="18" charset="0"/>
              </a:rPr>
              <a:t> (determines diffuse reflexion)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de-DE" dirty="0" smtClean="0">
                <a:sym typeface="Times New Roman" pitchFamily="18" charset="0"/>
              </a:rPr>
              <a:t>Reflexion angle </a:t>
            </a:r>
            <a:r>
              <a:rPr lang="en-GB" altLang="de-DE" i="1" dirty="0" smtClean="0">
                <a:sym typeface="Times New Roman" pitchFamily="18" charset="0"/>
              </a:rPr>
              <a:t>r</a:t>
            </a:r>
            <a:r>
              <a:rPr lang="en-GB" altLang="de-DE" dirty="0" smtClean="0">
                <a:sym typeface="Times New Roman" pitchFamily="18" charset="0"/>
              </a:rPr>
              <a:t>: angle between </a:t>
            </a:r>
            <a:r>
              <a:rPr lang="en-GB" altLang="de-DE" i="1" dirty="0" smtClean="0">
                <a:sym typeface="Times New Roman" pitchFamily="18" charset="0"/>
              </a:rPr>
              <a:t>R</a:t>
            </a:r>
            <a:r>
              <a:rPr lang="en-GB" altLang="de-DE" dirty="0" smtClean="0">
                <a:sym typeface="Times New Roman" pitchFamily="18" charset="0"/>
              </a:rPr>
              <a:t> and </a:t>
            </a:r>
            <a:r>
              <a:rPr lang="en-GB" altLang="de-DE" i="1" dirty="0" smtClean="0">
                <a:sym typeface="Times New Roman" pitchFamily="18" charset="0"/>
              </a:rPr>
              <a:t>N</a:t>
            </a:r>
            <a:endParaRPr lang="en-GB" altLang="de-DE" dirty="0" smtClean="0">
              <a:sym typeface="Times New Roman" pitchFamily="18" charset="0"/>
            </a:endParaRP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de-DE" dirty="0" smtClean="0">
                <a:sym typeface="Times New Roman" pitchFamily="18" charset="0"/>
              </a:rPr>
              <a:t>Angle </a:t>
            </a:r>
            <a:r>
              <a:rPr lang="en-GB" altLang="de-DE" i="1" dirty="0" smtClean="0">
                <a:sym typeface="Times New Roman" pitchFamily="18" charset="0"/>
              </a:rPr>
              <a:t>Φ</a:t>
            </a:r>
            <a:r>
              <a:rPr lang="en-GB" altLang="de-DE" dirty="0" smtClean="0">
                <a:sym typeface="Times New Roman" pitchFamily="18" charset="0"/>
              </a:rPr>
              <a:t> between </a:t>
            </a:r>
            <a:r>
              <a:rPr lang="en-GB" altLang="de-DE" i="1" dirty="0" smtClean="0">
                <a:sym typeface="Times New Roman" pitchFamily="18" charset="0"/>
              </a:rPr>
              <a:t>V</a:t>
            </a:r>
            <a:r>
              <a:rPr lang="en-GB" altLang="de-DE" dirty="0" smtClean="0">
                <a:sym typeface="Times New Roman" pitchFamily="18" charset="0"/>
              </a:rPr>
              <a:t> and </a:t>
            </a:r>
            <a:r>
              <a:rPr lang="en-GB" altLang="de-DE" i="1" dirty="0" smtClean="0">
                <a:sym typeface="Times New Roman" pitchFamily="18" charset="0"/>
              </a:rPr>
              <a:t>R</a:t>
            </a:r>
            <a:r>
              <a:rPr lang="en-GB" altLang="de-DE" dirty="0" smtClean="0">
                <a:sym typeface="Times New Roman" pitchFamily="18" charset="0"/>
              </a:rPr>
              <a:t> determines intensity of incident light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de-DE" dirty="0" smtClean="0">
                <a:sym typeface="Times New Roman" pitchFamily="18" charset="0"/>
              </a:rPr>
              <a:t>If </a:t>
            </a:r>
            <a:r>
              <a:rPr lang="en-GB" altLang="de-DE" i="1" dirty="0" smtClean="0">
                <a:sym typeface="Times New Roman" pitchFamily="18" charset="0"/>
              </a:rPr>
              <a:t>V</a:t>
            </a:r>
            <a:r>
              <a:rPr lang="en-GB" altLang="de-DE" dirty="0" smtClean="0">
                <a:sym typeface="Times New Roman" pitchFamily="18" charset="0"/>
              </a:rPr>
              <a:t> = </a:t>
            </a:r>
            <a:r>
              <a:rPr lang="en-GB" altLang="de-DE" i="1" dirty="0" smtClean="0">
                <a:sym typeface="Times New Roman" pitchFamily="18" charset="0"/>
              </a:rPr>
              <a:t>R</a:t>
            </a:r>
            <a:r>
              <a:rPr lang="en-GB" altLang="de-DE" dirty="0" smtClean="0">
                <a:sym typeface="Times New Roman" pitchFamily="18" charset="0"/>
              </a:rPr>
              <a:t> (or </a:t>
            </a:r>
            <a:r>
              <a:rPr lang="en-GB" altLang="de-DE" i="1" dirty="0" smtClean="0">
                <a:sym typeface="Times New Roman" pitchFamily="18" charset="0"/>
              </a:rPr>
              <a:t>Φ</a:t>
            </a:r>
            <a:r>
              <a:rPr lang="en-GB" altLang="de-DE" dirty="0" smtClean="0">
                <a:sym typeface="Times New Roman" pitchFamily="18" charset="0"/>
              </a:rPr>
              <a:t> =0), the light is maximally reflected to the viewer</a:t>
            </a:r>
          </a:p>
          <a:p>
            <a:pPr marL="0" indent="0">
              <a:buClr>
                <a:srgbClr val="A3C1DB"/>
              </a:buCl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de-DE" dirty="0" smtClean="0">
                <a:sym typeface="Times New Roman" pitchFamily="18" charset="0"/>
              </a:rPr>
              <a:t>(</a:t>
            </a:r>
            <a:r>
              <a:rPr lang="en-GB" altLang="de-DE" dirty="0" err="1" smtClean="0">
                <a:sym typeface="Times New Roman" pitchFamily="18" charset="0"/>
              </a:rPr>
              <a:t>Blinn</a:t>
            </a:r>
            <a:r>
              <a:rPr lang="en-GB" altLang="de-DE" dirty="0" smtClean="0">
                <a:sym typeface="Times New Roman" pitchFamily="18" charset="0"/>
              </a:rPr>
              <a:t>-Phong Lightning Model)</a:t>
            </a:r>
          </a:p>
        </p:txBody>
      </p:sp>
      <p:sp>
        <p:nvSpPr>
          <p:cNvPr id="2" name="Bogen 1"/>
          <p:cNvSpPr/>
          <p:nvPr/>
        </p:nvSpPr>
        <p:spPr bwMode="auto">
          <a:xfrm>
            <a:off x="6550027" y="2178186"/>
            <a:ext cx="1447799" cy="1298303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8" name="Bogen 17"/>
          <p:cNvSpPr/>
          <p:nvPr/>
        </p:nvSpPr>
        <p:spPr bwMode="auto">
          <a:xfrm>
            <a:off x="7884368" y="2780928"/>
            <a:ext cx="467470" cy="471861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722435" y="1989773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066995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2" grpId="0" animBg="1"/>
      <p:bldP spid="18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Validation in Medical Visualization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4824413" cy="5014912"/>
          </a:xfrm>
        </p:spPr>
        <p:txBody>
          <a:bodyPr lIns="91440" tIns="45720" rIns="91440" bIns="0"/>
          <a:lstStyle/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Test body</a:t>
            </a:r>
            <a:r>
              <a:rPr lang="en-GB" altLang="de-DE" dirty="0" smtClean="0">
                <a:sym typeface="Times New Roman" pitchFamily="18" charset="0"/>
              </a:rPr>
              <a:t>: sphere, SIEMENS star and interrupted cylinder.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de-DE" dirty="0" smtClean="0">
              <a:sym typeface="Times New Roman" pitchFamily="18" charset="0"/>
            </a:endParaRP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Left</a:t>
            </a:r>
            <a:r>
              <a:rPr lang="en-GB" altLang="de-DE" dirty="0" smtClean="0">
                <a:sym typeface="Times New Roman" pitchFamily="18" charset="0"/>
              </a:rPr>
              <a:t>: Surface visualization. </a:t>
            </a:r>
            <a:r>
              <a:rPr lang="en-GB" altLang="de-DE" b="1" dirty="0" smtClean="0">
                <a:sym typeface="Times New Roman" pitchFamily="18" charset="0"/>
              </a:rPr>
              <a:t>Right</a:t>
            </a:r>
            <a:r>
              <a:rPr lang="en-GB" altLang="de-DE" dirty="0" smtClean="0">
                <a:sym typeface="Times New Roman" pitchFamily="18" charset="0"/>
              </a:rPr>
              <a:t>: </a:t>
            </a:r>
            <a:r>
              <a:rPr lang="en-GB" altLang="de-DE" dirty="0">
                <a:sym typeface="Times New Roman" pitchFamily="18" charset="0"/>
              </a:rPr>
              <a:t>V</a:t>
            </a:r>
            <a:r>
              <a:rPr lang="en-GB" altLang="de-DE" dirty="0" smtClean="0">
                <a:sym typeface="Times New Roman" pitchFamily="18" charset="0"/>
              </a:rPr>
              <a:t>olume visualization after discretization (1 mm³). </a:t>
            </a:r>
            <a:r>
              <a:rPr lang="en-GB" altLang="de-DE" dirty="0" err="1" smtClean="0">
                <a:sym typeface="Times New Roman" pitchFamily="18" charset="0"/>
              </a:rPr>
              <a:t>Color</a:t>
            </a:r>
            <a:r>
              <a:rPr lang="en-GB" altLang="de-DE" dirty="0" smtClean="0">
                <a:sym typeface="Times New Roman" pitchFamily="18" charset="0"/>
              </a:rPr>
              <a:t> coding of the arising position error.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"/>
          <a:stretch>
            <a:fillRect/>
          </a:stretch>
        </p:blipFill>
        <p:spPr bwMode="auto">
          <a:xfrm>
            <a:off x="5565775" y="1000125"/>
            <a:ext cx="31813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5735638" y="5457825"/>
            <a:ext cx="174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ts val="400"/>
              </a:spcBef>
              <a:buClrTx/>
            </a:pPr>
            <a:r>
              <a:rPr lang="en-GB" altLang="de-DE" sz="1600">
                <a:cs typeface="Arial" charset="0"/>
                <a:sym typeface="Times New Roman" pitchFamily="18" charset="0"/>
              </a:rPr>
              <a:t>©</a:t>
            </a:r>
            <a:r>
              <a:rPr lang="en-GB" altLang="de-DE" sz="1600">
                <a:sym typeface="Times New Roman" pitchFamily="18" charset="0"/>
              </a:rPr>
              <a:t> Pommert [2004]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Validation in Medical Visualization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5003800" cy="5014912"/>
          </a:xfrm>
        </p:spPr>
        <p:txBody>
          <a:bodyPr lIns="91440" tIns="45720" rIns="91440" bIns="0"/>
          <a:lstStyle/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Simulation of additive noise in the image data. Color-coded illustration of the position error.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de-DE" smtClean="0">
              <a:sym typeface="Times New Roman" pitchFamily="18" charset="0"/>
            </a:endParaRP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smtClean="0">
                <a:sym typeface="Times New Roman" pitchFamily="18" charset="0"/>
              </a:rPr>
              <a:t>Interpretation</a:t>
            </a:r>
            <a:r>
              <a:rPr lang="en-GB" altLang="de-DE" smtClean="0">
                <a:sym typeface="Times New Roman" pitchFamily="18" charset="0"/>
              </a:rPr>
              <a:t>: Which deviations may arise in case of a certain noise level (convolution kernel)?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6573838" y="5446713"/>
            <a:ext cx="174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ts val="400"/>
              </a:spcBef>
              <a:buClrTx/>
            </a:pPr>
            <a:r>
              <a:rPr lang="en-GB" altLang="de-DE" sz="1600">
                <a:cs typeface="Arial" charset="0"/>
                <a:sym typeface="Times New Roman" pitchFamily="18" charset="0"/>
              </a:rPr>
              <a:t>©</a:t>
            </a:r>
            <a:r>
              <a:rPr lang="en-GB" altLang="de-DE" sz="1600">
                <a:sym typeface="Times New Roman" pitchFamily="18" charset="0"/>
              </a:rPr>
              <a:t> Pommert [2004]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"/>
          <a:stretch>
            <a:fillRect/>
          </a:stretch>
        </p:blipFill>
        <p:spPr bwMode="auto">
          <a:xfrm>
            <a:off x="5795963" y="1285875"/>
            <a:ext cx="2830512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Validation in Medical Visualization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4824413" cy="5014912"/>
          </a:xfrm>
        </p:spPr>
        <p:txBody>
          <a:bodyPr lIns="91440" tIns="45720" rIns="91440" bIns="0"/>
          <a:lstStyle/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Influence of the voxel size to the errors arising during the visualization.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Interpretation</a:t>
            </a:r>
            <a:r>
              <a:rPr lang="en-GB" altLang="de-DE" dirty="0" smtClean="0">
                <a:sym typeface="Times New Roman" pitchFamily="18" charset="0"/>
              </a:rPr>
              <a:t>: To assure that the error during the visualization does not exceed &lt;</a:t>
            </a:r>
            <a:r>
              <a:rPr lang="en-GB" altLang="de-DE" i="1" dirty="0" smtClean="0">
                <a:sym typeface="Times New Roman" pitchFamily="18" charset="0"/>
              </a:rPr>
              <a:t>n</a:t>
            </a:r>
            <a:r>
              <a:rPr lang="en-GB" altLang="de-DE" dirty="0" smtClean="0">
                <a:sym typeface="Times New Roman" pitchFamily="18" charset="0"/>
              </a:rPr>
              <a:t>&gt; mm, I need the following resolution.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>
            <a:fillRect/>
          </a:stretch>
        </p:blipFill>
        <p:spPr bwMode="auto">
          <a:xfrm>
            <a:off x="5808663" y="1000125"/>
            <a:ext cx="29400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6573838" y="5246688"/>
            <a:ext cx="174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ts val="400"/>
              </a:spcBef>
              <a:buClrTx/>
            </a:pPr>
            <a:r>
              <a:rPr lang="en-GB" altLang="de-DE" sz="1600" dirty="0">
                <a:cs typeface="Arial" charset="0"/>
                <a:sym typeface="Times New Roman" pitchFamily="18" charset="0"/>
              </a:rPr>
              <a:t>©</a:t>
            </a:r>
            <a:r>
              <a:rPr lang="en-GB" altLang="de-DE" sz="1600" dirty="0">
                <a:sym typeface="Times New Roman" pitchFamily="18" charset="0"/>
              </a:rPr>
              <a:t> </a:t>
            </a:r>
            <a:r>
              <a:rPr lang="en-GB" altLang="de-DE" sz="1600" dirty="0" err="1">
                <a:sym typeface="Times New Roman" pitchFamily="18" charset="0"/>
              </a:rPr>
              <a:t>Pommert</a:t>
            </a:r>
            <a:r>
              <a:rPr lang="en-GB" altLang="de-DE" sz="1600" dirty="0">
                <a:sym typeface="Times New Roman" pitchFamily="18" charset="0"/>
              </a:rPr>
              <a:t> [2004]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cs typeface="Times New Roman" pitchFamily="18" charset="0"/>
                <a:sym typeface="Times New Roman" pitchFamily="18" charset="0"/>
              </a:rPr>
              <a:t>Tools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5014912"/>
          </a:xfrm>
        </p:spPr>
        <p:txBody>
          <a:bodyPr lIns="91440" tIns="45720" rIns="91440" bIns="0"/>
          <a:lstStyle/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err="1" smtClean="0">
                <a:sym typeface="Times New Roman" pitchFamily="18" charset="0"/>
              </a:rPr>
              <a:t>Vtk</a:t>
            </a:r>
            <a:r>
              <a:rPr lang="en-GB" altLang="de-DE" dirty="0" smtClean="0">
                <a:sym typeface="Times New Roman" pitchFamily="18" charset="0"/>
              </a:rPr>
              <a:t>		(General Electrics, freely available)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Volume Pro (Terarecon, formerly </a:t>
            </a:r>
            <a:r>
              <a:rPr lang="en-GB" altLang="de-DE" dirty="0" err="1" smtClean="0">
                <a:sym typeface="Times New Roman" pitchFamily="18" charset="0"/>
              </a:rPr>
              <a:t>RTVis</a:t>
            </a:r>
            <a:r>
              <a:rPr lang="en-GB" altLang="de-DE" dirty="0" smtClean="0">
                <a:sym typeface="Times New Roman" pitchFamily="18" charset="0"/>
              </a:rPr>
              <a:t>/Mitsubishi, </a:t>
            </a:r>
            <a:r>
              <a:rPr lang="en-GB" altLang="de-DE" dirty="0" smtClean="0">
                <a:sym typeface="Times New Roman" pitchFamily="18" charset="0"/>
                <a:hlinkClick r:id="rId3"/>
              </a:rPr>
              <a:t>Link</a:t>
            </a:r>
            <a:r>
              <a:rPr lang="en-GB" altLang="de-DE" dirty="0" smtClean="0">
                <a:sym typeface="Times New Roman" pitchFamily="18" charset="0"/>
              </a:rPr>
              <a:t>)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>
                <a:srgbClr val="3399FF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err="1" smtClean="0">
                <a:solidFill>
                  <a:schemeClr val="tx1"/>
                </a:solidFill>
                <a:sym typeface="Times New Roman" pitchFamily="18" charset="0"/>
              </a:rPr>
              <a:t>Voreen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 (Linköping, </a:t>
            </a:r>
            <a:r>
              <a:rPr lang="en-GB" altLang="de-DE" dirty="0" err="1" smtClean="0">
                <a:solidFill>
                  <a:schemeClr val="tx1"/>
                </a:solidFill>
                <a:sym typeface="Times New Roman" pitchFamily="18" charset="0"/>
              </a:rPr>
              <a:t>Münster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, 2008-2012, 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  <a:hlinkClick r:id="rId4"/>
              </a:rPr>
              <a:t>Link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)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Clr>
                <a:srgbClr val="3399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smtClean="0"/>
              <a:t>(</a:t>
            </a:r>
            <a:r>
              <a:rPr lang="de-DE" dirty="0" err="1" smtClean="0"/>
              <a:t>see</a:t>
            </a:r>
            <a:r>
              <a:rPr lang="de-DE" dirty="0" smtClean="0"/>
              <a:t> Meyer-</a:t>
            </a:r>
            <a:r>
              <a:rPr lang="de-DE" dirty="0" err="1" smtClean="0"/>
              <a:t>Spradow</a:t>
            </a:r>
            <a:r>
              <a:rPr lang="de-DE" dirty="0" smtClean="0"/>
              <a:t>, 2009)</a:t>
            </a:r>
            <a:endParaRPr lang="en-GB" altLang="de-DE" dirty="0" smtClean="0">
              <a:solidFill>
                <a:srgbClr val="3399FF"/>
              </a:solidFill>
              <a:sym typeface="Times New Roman" pitchFamily="18" charset="0"/>
            </a:endParaRP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>
                <a:srgbClr val="3399FF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err="1" smtClean="0">
                <a:solidFill>
                  <a:schemeClr val="tx1"/>
                </a:solidFill>
                <a:sym typeface="Times New Roman" pitchFamily="18" charset="0"/>
              </a:rPr>
              <a:t>VoxLib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 (</a:t>
            </a:r>
            <a:r>
              <a:rPr lang="en-GB" altLang="de-DE" dirty="0" err="1" smtClean="0">
                <a:solidFill>
                  <a:schemeClr val="tx1"/>
                </a:solidFill>
                <a:sym typeface="Times New Roman" pitchFamily="18" charset="0"/>
              </a:rPr>
              <a:t>Voxar</a:t>
            </a: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, Edinburgh)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>
                <a:srgbClr val="3399FF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olidFill>
                  <a:schemeClr val="tx1"/>
                </a:solidFill>
                <a:sym typeface="Times New Roman" pitchFamily="18" charset="0"/>
              </a:rPr>
              <a:t>VGL (Volume Graphics, Heidelberg</a:t>
            </a:r>
            <a:r>
              <a:rPr lang="en-GB" altLang="de-DE" dirty="0">
                <a:solidFill>
                  <a:schemeClr val="tx1"/>
                </a:solidFill>
                <a:sym typeface="Times New Roman" pitchFamily="18" charset="0"/>
              </a:rPr>
              <a:t>) </a:t>
            </a:r>
            <a:endParaRPr lang="en-GB" altLang="de-DE" dirty="0" smtClean="0">
              <a:solidFill>
                <a:schemeClr val="tx1"/>
              </a:solidFill>
              <a:sym typeface="Times New Roman" pitchFamily="18" charset="0"/>
            </a:endParaRP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>
                <a:srgbClr val="3399FF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err="1" smtClean="0">
                <a:solidFill>
                  <a:srgbClr val="3399FF"/>
                </a:solidFill>
                <a:sym typeface="Times New Roman" pitchFamily="18" charset="0"/>
              </a:rPr>
              <a:t>VoxelView</a:t>
            </a:r>
            <a:r>
              <a:rPr lang="en-GB" altLang="de-DE" dirty="0" smtClean="0">
                <a:solidFill>
                  <a:srgbClr val="3399FF"/>
                </a:solidFill>
                <a:sym typeface="Times New Roman" pitchFamily="18" charset="0"/>
              </a:rPr>
              <a:t> </a:t>
            </a:r>
            <a:r>
              <a:rPr lang="en-GB" altLang="de-DE" dirty="0">
                <a:solidFill>
                  <a:srgbClr val="3399FF"/>
                </a:solidFill>
                <a:sym typeface="Times New Roman" pitchFamily="18" charset="0"/>
              </a:rPr>
              <a:t>(</a:t>
            </a:r>
            <a:r>
              <a:rPr lang="en-GB" altLang="de-DE" dirty="0" err="1">
                <a:solidFill>
                  <a:srgbClr val="3399FF"/>
                </a:solidFill>
                <a:sym typeface="Times New Roman" pitchFamily="18" charset="0"/>
              </a:rPr>
              <a:t>Vitrea</a:t>
            </a:r>
            <a:r>
              <a:rPr lang="en-GB" altLang="de-DE" dirty="0">
                <a:solidFill>
                  <a:srgbClr val="3399FF"/>
                </a:solidFill>
                <a:sym typeface="Times New Roman" pitchFamily="18" charset="0"/>
              </a:rPr>
              <a:t>, Minneapolis</a:t>
            </a:r>
            <a:r>
              <a:rPr lang="en-GB" altLang="de-DE" dirty="0" smtClean="0">
                <a:solidFill>
                  <a:srgbClr val="3399FF"/>
                </a:solidFill>
                <a:sym typeface="Times New Roman" pitchFamily="18" charset="0"/>
              </a:rPr>
              <a:t>)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>
                <a:srgbClr val="3399FF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err="1" smtClean="0">
                <a:solidFill>
                  <a:srgbClr val="3399FF"/>
                </a:solidFill>
                <a:sym typeface="Times New Roman" pitchFamily="18" charset="0"/>
              </a:rPr>
              <a:t>Analyze</a:t>
            </a:r>
            <a:r>
              <a:rPr lang="en-GB" altLang="de-DE" dirty="0" smtClean="0">
                <a:solidFill>
                  <a:srgbClr val="3399FF"/>
                </a:solidFill>
                <a:sym typeface="Times New Roman" pitchFamily="18" charset="0"/>
              </a:rPr>
              <a:t> and AVW (Mayo </a:t>
            </a:r>
            <a:r>
              <a:rPr lang="en-GB" altLang="de-DE" dirty="0" err="1" smtClean="0">
                <a:solidFill>
                  <a:srgbClr val="3399FF"/>
                </a:solidFill>
                <a:sym typeface="Times New Roman" pitchFamily="18" charset="0"/>
              </a:rPr>
              <a:t>Klinik</a:t>
            </a:r>
            <a:r>
              <a:rPr lang="en-GB" altLang="de-DE" dirty="0" smtClean="0">
                <a:solidFill>
                  <a:srgbClr val="3399FF"/>
                </a:solidFill>
                <a:sym typeface="Times New Roman" pitchFamily="18" charset="0"/>
              </a:rPr>
              <a:t>, Rochester, USA)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>
                <a:srgbClr val="3399FF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err="1">
                <a:solidFill>
                  <a:srgbClr val="3399FF"/>
                </a:solidFill>
                <a:sym typeface="Times New Roman" pitchFamily="18" charset="0"/>
              </a:rPr>
              <a:t>MevisLab</a:t>
            </a:r>
            <a:r>
              <a:rPr lang="en-GB" altLang="de-DE" dirty="0">
                <a:solidFill>
                  <a:srgbClr val="3399FF"/>
                </a:solidFill>
                <a:sym typeface="Times New Roman" pitchFamily="18" charset="0"/>
              </a:rPr>
              <a:t>	(Fraunhofer MEVIS, Link)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Clr>
                <a:srgbClr val="3399FF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de-DE" dirty="0" smtClean="0">
              <a:solidFill>
                <a:srgbClr val="3399FF"/>
              </a:solidFill>
              <a:sym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body"/>
          </p:nvPr>
        </p:nvSpPr>
        <p:spPr>
          <a:xfrm>
            <a:off x="755650" y="836613"/>
            <a:ext cx="7704138" cy="5149850"/>
          </a:xfrm>
        </p:spPr>
        <p:txBody>
          <a:bodyPr lIns="91440" tIns="45720" rIns="91440" bIns="0" anchor="t"/>
          <a:lstStyle/>
          <a:p>
            <a:pPr marL="684213" indent="-682625" algn="l">
              <a:lnSpc>
                <a:spcPct val="90000"/>
              </a:lnSpc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sym typeface="Times New Roman" pitchFamily="18" charset="0"/>
              </a:rPr>
              <a:t>Comparison criteria:</a:t>
            </a:r>
          </a:p>
          <a:p>
            <a:pPr marL="684213" indent="-682625" algn="l">
              <a:lnSpc>
                <a:spcPct val="90000"/>
              </a:lnSpc>
              <a:spcBef>
                <a:spcPts val="1350"/>
              </a:spcBef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sym typeface="Times New Roman" pitchFamily="18" charset="0"/>
              </a:rPr>
              <a:t>Quality and efficiency of the rendering</a:t>
            </a:r>
          </a:p>
          <a:p>
            <a:pPr marL="684213" indent="-682625" algn="l">
              <a:lnSpc>
                <a:spcPct val="90000"/>
              </a:lnSpc>
              <a:spcBef>
                <a:spcPts val="1350"/>
              </a:spcBef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sym typeface="Times New Roman" pitchFamily="18" charset="0"/>
              </a:rPr>
              <a:t>Supported platforms</a:t>
            </a:r>
          </a:p>
          <a:p>
            <a:pPr marL="684213" indent="-682625" algn="l">
              <a:lnSpc>
                <a:spcPct val="90000"/>
              </a:lnSpc>
              <a:spcBef>
                <a:spcPts val="1350"/>
              </a:spcBef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sym typeface="Times New Roman" pitchFamily="18" charset="0"/>
              </a:rPr>
              <a:t>Integration of DVR, SSD and other rendering procedures</a:t>
            </a:r>
          </a:p>
          <a:p>
            <a:pPr marL="684213" indent="-682625" algn="l">
              <a:lnSpc>
                <a:spcPct val="90000"/>
              </a:lnSpc>
              <a:spcBef>
                <a:spcPts val="1350"/>
              </a:spcBef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sym typeface="Times New Roman" pitchFamily="18" charset="0"/>
              </a:rPr>
              <a:t>Integration with image processing algorithms</a:t>
            </a:r>
          </a:p>
          <a:p>
            <a:pPr marL="684213" indent="-682625" algn="l">
              <a:lnSpc>
                <a:spcPct val="90000"/>
              </a:lnSpc>
              <a:spcBef>
                <a:spcPts val="1350"/>
              </a:spcBef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sym typeface="Times New Roman" pitchFamily="18" charset="0"/>
              </a:rPr>
              <a:t>Variety of supported data types</a:t>
            </a:r>
          </a:p>
          <a:p>
            <a:pPr marL="684213" indent="-682625" algn="l">
              <a:lnSpc>
                <a:spcPct val="90000"/>
              </a:lnSpc>
              <a:spcBef>
                <a:spcPts val="1350"/>
              </a:spcBef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sym typeface="Times New Roman" pitchFamily="18" charset="0"/>
              </a:rPr>
              <a:t>Import and export </a:t>
            </a:r>
            <a:r>
              <a:rPr lang="en-GB" altLang="de-DE" sz="2400" dirty="0" smtClean="0">
                <a:cs typeface="Times New Roman" pitchFamily="18" charset="0"/>
                <a:sym typeface="Times New Roman" pitchFamily="18" charset="0"/>
              </a:rPr>
              <a:t>options (DICOM, VRML)</a:t>
            </a:r>
          </a:p>
          <a:p>
            <a:pPr marL="684213" indent="-682625" algn="l">
              <a:lnSpc>
                <a:spcPct val="90000"/>
              </a:lnSpc>
              <a:spcBef>
                <a:spcPts val="1350"/>
              </a:spcBef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cs typeface="Times New Roman" pitchFamily="18" charset="0"/>
                <a:sym typeface="Times New Roman" pitchFamily="18" charset="0"/>
              </a:rPr>
              <a:t>Documentation and service (WWW, </a:t>
            </a:r>
            <a:r>
              <a:rPr lang="en-GB" altLang="de-DE" sz="2400" dirty="0" err="1" smtClean="0">
                <a:cs typeface="Times New Roman" pitchFamily="18" charset="0"/>
                <a:sym typeface="Times New Roman" pitchFamily="18" charset="0"/>
              </a:rPr>
              <a:t>techn</a:t>
            </a:r>
            <a:r>
              <a:rPr lang="en-GB" altLang="de-DE" sz="2400" dirty="0" smtClean="0">
                <a:cs typeface="Times New Roman" pitchFamily="18" charset="0"/>
                <a:sym typeface="Times New Roman" pitchFamily="18" charset="0"/>
              </a:rPr>
              <a:t>. documentation, FAQ, mailing list)</a:t>
            </a:r>
          </a:p>
          <a:p>
            <a:pPr marL="684213" indent="-682625" algn="l">
              <a:lnSpc>
                <a:spcPct val="90000"/>
              </a:lnSpc>
              <a:spcBef>
                <a:spcPts val="1350"/>
              </a:spcBef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400" dirty="0" smtClean="0">
                <a:cs typeface="Times New Roman" pitchFamily="18" charset="0"/>
                <a:sym typeface="Times New Roman" pitchFamily="18" charset="0"/>
              </a:rPr>
              <a:t>Costs for developer's and run time licenses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0" y="-371475"/>
            <a:ext cx="9144000" cy="1285875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2800" smtClean="0">
                <a:sym typeface="Times New Roman" pitchFamily="18" charset="0"/>
              </a:rPr>
              <a:t>Tools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cs typeface="Times New Roman" pitchFamily="18" charset="0"/>
                <a:sym typeface="Times New Roman" pitchFamily="18" charset="0"/>
              </a:rPr>
              <a:t>Tools</a:t>
            </a:r>
            <a:r>
              <a:rPr lang="en-GB" altLang="de-DE" smtClean="0">
                <a:sym typeface="Times New Roman" pitchFamily="18" charset="0"/>
              </a:rPr>
              <a:t>: </a:t>
            </a:r>
            <a:r>
              <a:rPr lang="en-GB" altLang="de-DE" smtClean="0">
                <a:cs typeface="Times New Roman" pitchFamily="18" charset="0"/>
                <a:sym typeface="Times New Roman" pitchFamily="18" charset="0"/>
              </a:rPr>
              <a:t>Vtk (General Electrics)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7704138" cy="5803900"/>
          </a:xfrm>
        </p:spPr>
        <p:txBody>
          <a:bodyPr lIns="91440" tIns="45720" rIns="91440" bIns="0"/>
          <a:lstStyle/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DVR, SSD (iso-surface illustration) and sophisticated algorithms for polygon decimation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Sophisticated class library, integration with Tcl/Tk and Java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Mature concept f</a:t>
            </a:r>
            <a:r>
              <a:rPr lang="en-GB" altLang="de-DE" smtClean="0">
                <a:cs typeface="Times New Roman" pitchFamily="18" charset="0"/>
                <a:sym typeface="Times New Roman" pitchFamily="18" charset="0"/>
              </a:rPr>
              <a:t>o</a:t>
            </a:r>
            <a:r>
              <a:rPr lang="en-GB" altLang="de-DE" smtClean="0">
                <a:sym typeface="Times New Roman" pitchFamily="18" charset="0"/>
              </a:rPr>
              <a:t>r annotations (legends, multiline text, coordinate axis labeling, text placement)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Clipping, cutting, data extraction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Volume-preserving smoothing of polygonal surfaces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Pipeline visualization concept</a:t>
            </a:r>
          </a:p>
          <a:p>
            <a:pPr marL="341313" indent="-341313">
              <a:spcBef>
                <a:spcPct val="0"/>
              </a:spcBef>
              <a:spcAft>
                <a:spcPts val="900"/>
              </a:spcAft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smtClean="0">
                <a:sym typeface="Times New Roman" pitchFamily="18" charset="0"/>
              </a:rPr>
              <a:t>Further Information</a:t>
            </a:r>
            <a:r>
              <a:rPr lang="en-GB" altLang="de-DE" smtClean="0">
                <a:sym typeface="Times New Roman" pitchFamily="18" charset="0"/>
              </a:rPr>
              <a:t>:</a:t>
            </a:r>
          </a:p>
          <a:p>
            <a:pPr marL="760413" lvl="1" indent="-384175">
              <a:spcBef>
                <a:spcPts val="9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http://www.kitware.com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>
                <a:cs typeface="Times New Roman" pitchFamily="18" charset="0"/>
                <a:sym typeface="Times New Roman" pitchFamily="18" charset="0"/>
              </a:rPr>
              <a:t>Volume Visualization Tools:</a:t>
            </a:r>
            <a:r>
              <a:rPr lang="en-GB" altLang="de-DE" dirty="0" smtClean="0">
                <a:sym typeface="Times New Roman" pitchFamily="18" charset="0"/>
              </a:rPr>
              <a:t> Volume Pro 500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064822" cy="5014912"/>
          </a:xfrm>
        </p:spPr>
        <p:txBody>
          <a:bodyPr lIns="91440" tIns="45720" rIns="91440" bIns="0"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For a long time, hardware-supported volume rendering needed special and very expensive hardware (</a:t>
            </a:r>
            <a:r>
              <a:rPr lang="en-GB" altLang="de-DE" dirty="0" err="1" smtClean="0">
                <a:sym typeface="Times New Roman" pitchFamily="18" charset="0"/>
              </a:rPr>
              <a:t>Pfister</a:t>
            </a:r>
            <a:r>
              <a:rPr lang="en-GB" altLang="de-DE" dirty="0" smtClean="0">
                <a:sym typeface="Times New Roman" pitchFamily="18" charset="0"/>
              </a:rPr>
              <a:t>, 1999)</a:t>
            </a:r>
          </a:p>
          <a:p>
            <a:pPr marL="341313" indent="-341313">
              <a:spcBef>
                <a:spcPts val="1500"/>
              </a:spcBef>
              <a:spcAft>
                <a:spcPts val="900"/>
              </a:spcAft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Characteristics: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Rendering</a:t>
            </a:r>
            <a:r>
              <a:rPr lang="en-GB" altLang="de-DE" dirty="0" smtClean="0">
                <a:sym typeface="Times New Roman" pitchFamily="18" charset="0"/>
              </a:rPr>
              <a:t>: Shear-warp transformation, MIP, illumination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Result</a:t>
            </a:r>
            <a:r>
              <a:rPr lang="en-GB" altLang="de-DE" dirty="0" smtClean="0">
                <a:sym typeface="Times New Roman" pitchFamily="18" charset="0"/>
              </a:rPr>
              <a:t>: </a:t>
            </a:r>
            <a:r>
              <a:rPr lang="en-GB" altLang="de-DE" dirty="0" smtClean="0">
                <a:sym typeface="Times New Roman" pitchFamily="18" charset="0"/>
              </a:rPr>
              <a:t>	 Polygon </a:t>
            </a:r>
            <a:r>
              <a:rPr lang="en-GB" altLang="de-DE" dirty="0" smtClean="0">
                <a:sym typeface="Times New Roman" pitchFamily="18" charset="0"/>
              </a:rPr>
              <a:t>and texture that are depicted by means of a “normal” graphics card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Capacity</a:t>
            </a:r>
            <a:r>
              <a:rPr lang="en-GB" altLang="de-DE" dirty="0" smtClean="0">
                <a:sym typeface="Times New Roman" pitchFamily="18" charset="0"/>
              </a:rPr>
              <a:t>: </a:t>
            </a:r>
            <a:r>
              <a:rPr lang="en-GB" altLang="de-DE" dirty="0" smtClean="0">
                <a:sym typeface="Times New Roman" pitchFamily="18" charset="0"/>
              </a:rPr>
              <a:t>	up </a:t>
            </a:r>
            <a:r>
              <a:rPr lang="en-GB" altLang="de-DE" dirty="0" smtClean="0">
                <a:sym typeface="Times New Roman" pitchFamily="18" charset="0"/>
              </a:rPr>
              <a:t>to 256x256x256 voxels, 12 bit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b="1" dirty="0" smtClean="0">
                <a:sym typeface="Times New Roman" pitchFamily="18" charset="0"/>
              </a:rPr>
              <a:t>Performance</a:t>
            </a:r>
            <a:r>
              <a:rPr lang="en-GB" altLang="de-DE" dirty="0" smtClean="0">
                <a:sym typeface="Times New Roman" pitchFamily="18" charset="0"/>
              </a:rPr>
              <a:t>: </a:t>
            </a:r>
            <a:r>
              <a:rPr lang="en-GB" altLang="de-DE" dirty="0" smtClean="0">
                <a:sym typeface="Times New Roman" pitchFamily="18" charset="0"/>
              </a:rPr>
              <a:t>	533 </a:t>
            </a:r>
            <a:r>
              <a:rPr lang="en-GB" altLang="de-DE" dirty="0" err="1" smtClean="0">
                <a:sym typeface="Times New Roman" pitchFamily="18" charset="0"/>
              </a:rPr>
              <a:t>MVoxel</a:t>
            </a:r>
            <a:r>
              <a:rPr lang="en-GB" altLang="de-DE" dirty="0" smtClean="0">
                <a:sym typeface="Times New Roman" pitchFamily="18" charset="0"/>
              </a:rPr>
              <a:t>/s, ~ 30 Hz</a:t>
            </a:r>
          </a:p>
          <a:p>
            <a:pPr marL="341313" indent="-341313">
              <a:spcBef>
                <a:spcPts val="1500"/>
              </a:spcBef>
              <a:spcAft>
                <a:spcPts val="900"/>
              </a:spcAft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Restrictions: 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Only parallel projection (unsuitable for virtual endoscopy)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No combination with surface geometries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>
                <a:cs typeface="Times New Roman" pitchFamily="18" charset="0"/>
                <a:sym typeface="Times New Roman" pitchFamily="18" charset="0"/>
              </a:rPr>
              <a:t>Volume Visualization Tools:</a:t>
            </a:r>
            <a:r>
              <a:rPr lang="en-GB" altLang="de-DE" dirty="0" smtClean="0">
                <a:sym typeface="Times New Roman" pitchFamily="18" charset="0"/>
              </a:rPr>
              <a:t> Volume Pro 500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556792"/>
            <a:ext cx="3672334" cy="5014912"/>
          </a:xfrm>
        </p:spPr>
        <p:txBody>
          <a:bodyPr lIns="91440" tIns="45720" rIns="91440" bIns="0"/>
          <a:lstStyle/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Gradient lung shading</a:t>
            </a: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GB" altLang="de-DE" dirty="0" smtClean="0">
              <a:sym typeface="Times New Roman" pitchFamily="18" charset="0"/>
            </a:endParaRP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GB" altLang="de-DE" dirty="0" smtClean="0">
              <a:sym typeface="Times New Roman" pitchFamily="18" charset="0"/>
            </a:endParaRP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GB" altLang="de-DE" dirty="0" smtClean="0">
              <a:sym typeface="Times New Roman" pitchFamily="18" charset="0"/>
            </a:endParaRP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GB" altLang="de-DE" dirty="0" smtClean="0">
              <a:sym typeface="Times New Roman" pitchFamily="18" charset="0"/>
            </a:endParaRP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GB" altLang="de-DE" dirty="0" smtClean="0">
              <a:sym typeface="Times New Roman" pitchFamily="18" charset="0"/>
            </a:endParaRP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GB" altLang="de-DE" dirty="0" smtClean="0">
              <a:sym typeface="Times New Roman" pitchFamily="18" charset="0"/>
            </a:endParaRPr>
          </a:p>
          <a:p>
            <a:pPr marL="684213" indent="-682625">
              <a:spcBef>
                <a:spcPct val="0"/>
              </a:spcBef>
              <a:spcAft>
                <a:spcPts val="600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1600" dirty="0" smtClean="0">
                <a:sym typeface="Times New Roman" pitchFamily="18" charset="0"/>
              </a:rPr>
              <a:t>(</a:t>
            </a:r>
            <a:r>
              <a:rPr lang="en-GB" altLang="de-DE" sz="1600" dirty="0" smtClean="0">
                <a:cs typeface="Arial" charset="0"/>
                <a:sym typeface="Times New Roman" pitchFamily="18" charset="0"/>
              </a:rPr>
              <a:t>© H. Shin, MH Hannover)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647825"/>
            <a:ext cx="409098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2400" dirty="0" smtClean="0">
                <a:cs typeface="Times New Roman" pitchFamily="18" charset="0"/>
                <a:sym typeface="Times New Roman" pitchFamily="18" charset="0"/>
              </a:rPr>
              <a:t>Volume Visualization Tools:</a:t>
            </a:r>
            <a:r>
              <a:rPr lang="en-GB" altLang="de-DE" sz="2400" dirty="0" smtClean="0">
                <a:sym typeface="Times New Roman" pitchFamily="18" charset="0"/>
              </a:rPr>
              <a:t> </a:t>
            </a:r>
            <a:r>
              <a:rPr lang="en-GB" altLang="de-DE" sz="2200" dirty="0" smtClean="0">
                <a:sym typeface="Times New Roman" pitchFamily="18" charset="0"/>
              </a:rPr>
              <a:t>Volume Pro 1000 Image </a:t>
            </a:r>
            <a:r>
              <a:rPr lang="en-GB" altLang="de-DE" sz="2200" dirty="0">
                <a:sym typeface="Times New Roman" pitchFamily="18" charset="0"/>
              </a:rPr>
              <a:t>G</a:t>
            </a:r>
            <a:r>
              <a:rPr lang="en-GB" altLang="de-DE" sz="2200" dirty="0" smtClean="0">
                <a:sym typeface="Times New Roman" pitchFamily="18" charset="0"/>
              </a:rPr>
              <a:t>allery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" b="4428"/>
          <a:stretch>
            <a:fillRect/>
          </a:stretch>
        </p:blipFill>
        <p:spPr bwMode="auto">
          <a:xfrm>
            <a:off x="395288" y="1239838"/>
            <a:ext cx="201612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 b="3690"/>
          <a:stretch>
            <a:fillRect/>
          </a:stretch>
        </p:blipFill>
        <p:spPr bwMode="auto">
          <a:xfrm>
            <a:off x="379413" y="3255963"/>
            <a:ext cx="203041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5536" r="17163" b="5536"/>
          <a:stretch>
            <a:fillRect/>
          </a:stretch>
        </p:blipFill>
        <p:spPr bwMode="auto">
          <a:xfrm>
            <a:off x="2544763" y="3294063"/>
            <a:ext cx="18827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84525"/>
            <a:ext cx="2582863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b="14763"/>
          <a:stretch>
            <a:fillRect/>
          </a:stretch>
        </p:blipFill>
        <p:spPr bwMode="auto">
          <a:xfrm>
            <a:off x="4565650" y="1260475"/>
            <a:ext cx="24542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692525" y="5940425"/>
            <a:ext cx="2427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600">
                <a:solidFill>
                  <a:srgbClr val="6666FF"/>
                </a:solidFill>
                <a:sym typeface="Times New Roman" pitchFamily="18" charset="0"/>
              </a:rPr>
              <a:t>Aneurysm of the abdominal aorta</a:t>
            </a:r>
          </a:p>
        </p:txBody>
      </p:sp>
      <p:sp>
        <p:nvSpPr>
          <p:cNvPr id="55304" name="Freeform 8"/>
          <p:cNvSpPr>
            <a:spLocks/>
          </p:cNvSpPr>
          <p:nvPr/>
        </p:nvSpPr>
        <p:spPr bwMode="auto">
          <a:xfrm>
            <a:off x="3708400" y="4724400"/>
            <a:ext cx="215900" cy="433388"/>
          </a:xfrm>
          <a:custGeom>
            <a:avLst/>
            <a:gdLst>
              <a:gd name="T0" fmla="*/ 2147483647 w 601"/>
              <a:gd name="T1" fmla="*/ 2147483647 h 1205"/>
              <a:gd name="T2" fmla="*/ 0 w 601"/>
              <a:gd name="T3" fmla="*/ 0 h 1205"/>
              <a:gd name="T4" fmla="*/ 0 60000 65536"/>
              <a:gd name="T5" fmla="*/ 0 60000 65536"/>
              <a:gd name="T6" fmla="*/ 0 w 601"/>
              <a:gd name="T7" fmla="*/ 0 h 1205"/>
              <a:gd name="T8" fmla="*/ 601 w 601"/>
              <a:gd name="T9" fmla="*/ 1205 h 12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1" h="1205">
                <a:moveTo>
                  <a:pt x="600" y="1204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FFD9B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238849" y="1260475"/>
            <a:ext cx="172750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600" dirty="0">
                <a:solidFill>
                  <a:srgbClr val="6666FF"/>
                </a:solidFill>
                <a:sym typeface="Times New Roman" pitchFamily="18" charset="0"/>
              </a:rPr>
              <a:t>MIP restricted to a</a:t>
            </a:r>
          </a:p>
          <a:p>
            <a:pPr algn="ctr">
              <a:spcBef>
                <a:spcPct val="0"/>
              </a:spcBef>
              <a:buClrTx/>
            </a:pPr>
            <a:r>
              <a:rPr lang="en-GB" altLang="de-DE" sz="1600" dirty="0">
                <a:solidFill>
                  <a:srgbClr val="6666FF"/>
                </a:solidFill>
                <a:sym typeface="Times New Roman" pitchFamily="18" charset="0"/>
              </a:rPr>
              <a:t>sub-volume </a:t>
            </a:r>
            <a:r>
              <a:rPr lang="en-GB" altLang="de-DE" sz="1600" dirty="0" smtClean="0">
                <a:solidFill>
                  <a:srgbClr val="6666FF"/>
                </a:solidFill>
                <a:sym typeface="Times New Roman" pitchFamily="18" charset="0"/>
              </a:rPr>
              <a:t>(slab</a:t>
            </a:r>
            <a:r>
              <a:rPr lang="en-GB" altLang="de-DE" sz="1600" dirty="0">
                <a:solidFill>
                  <a:srgbClr val="6666FF"/>
                </a:solidFill>
                <a:sym typeface="Times New Roman" pitchFamily="18" charset="0"/>
              </a:rPr>
              <a:t>)</a:t>
            </a:r>
          </a:p>
          <a:p>
            <a:pPr algn="ctr">
              <a:spcBef>
                <a:spcPct val="0"/>
              </a:spcBef>
              <a:buClrTx/>
            </a:pPr>
            <a:r>
              <a:rPr lang="en-GB" altLang="de-DE" sz="1600" dirty="0">
                <a:solidFill>
                  <a:srgbClr val="6666FF"/>
                </a:solidFill>
                <a:sym typeface="Times New Roman" pitchFamily="18" charset="0"/>
              </a:rPr>
              <a:t>Data: Cardiac CTA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447925" y="1889125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600">
                <a:solidFill>
                  <a:srgbClr val="6666FF"/>
                </a:solidFill>
                <a:sym typeface="Times New Roman" pitchFamily="18" charset="0"/>
              </a:rPr>
              <a:t>CTA of abdominal vessels</a:t>
            </a:r>
          </a:p>
        </p:txBody>
      </p:sp>
      <p:sp>
        <p:nvSpPr>
          <p:cNvPr id="5428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55650" y="692696"/>
            <a:ext cx="7704138" cy="5331867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Volume Pro 1000 was </a:t>
            </a:r>
            <a:r>
              <a:rPr lang="de-DE" altLang="de-DE" dirty="0" smtClean="0">
                <a:hlinkClick r:id="rId8"/>
              </a:rPr>
              <a:t>introduced </a:t>
            </a:r>
            <a:r>
              <a:rPr lang="de-DE" altLang="de-DE" dirty="0" smtClean="0"/>
              <a:t>in 2001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TeraRecon</a:t>
            </a:r>
            <a:endParaRPr lang="de-DE" altLang="de-DE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2400" smtClean="0">
                <a:cs typeface="Times New Roman" pitchFamily="18" charset="0"/>
                <a:sym typeface="Times New Roman" pitchFamily="18" charset="0"/>
              </a:rPr>
              <a:t>Tools for volume visualization:</a:t>
            </a:r>
            <a:r>
              <a:rPr lang="en-GB" altLang="de-DE" sz="2400" smtClean="0">
                <a:sym typeface="Times New Roman" pitchFamily="18" charset="0"/>
              </a:rPr>
              <a:t> </a:t>
            </a:r>
            <a:r>
              <a:rPr lang="en-GB" altLang="de-DE" sz="2200" smtClean="0">
                <a:sym typeface="Times New Roman" pitchFamily="18" charset="0"/>
              </a:rPr>
              <a:t>Volume Pro 1000 image gallery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8858" b="11072"/>
          <a:stretch>
            <a:fillRect/>
          </a:stretch>
        </p:blipFill>
        <p:spPr bwMode="auto">
          <a:xfrm>
            <a:off x="357188" y="1643063"/>
            <a:ext cx="3805237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243263" y="3184525"/>
            <a:ext cx="1992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600">
                <a:solidFill>
                  <a:srgbClr val="6666FF"/>
                </a:solidFill>
                <a:sym typeface="Times New Roman" pitchFamily="18" charset="0"/>
              </a:rPr>
              <a:t>Tumor in the neck area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673225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270375" y="1889125"/>
            <a:ext cx="1887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600">
                <a:solidFill>
                  <a:srgbClr val="6666FF"/>
                </a:solidFill>
                <a:sym typeface="Times New Roman" pitchFamily="18" charset="0"/>
              </a:rPr>
              <a:t>MIP illustration of the </a:t>
            </a:r>
          </a:p>
          <a:p>
            <a:pPr algn="ctr">
              <a:spcBef>
                <a:spcPct val="0"/>
              </a:spcBef>
              <a:buClrTx/>
            </a:pPr>
            <a:r>
              <a:rPr lang="en-GB" altLang="de-DE" sz="1600">
                <a:solidFill>
                  <a:srgbClr val="6666FF"/>
                </a:solidFill>
                <a:sym typeface="Times New Roman" pitchFamily="18" charset="0"/>
              </a:rPr>
              <a:t>kidney (vessels)</a:t>
            </a:r>
          </a:p>
        </p:txBody>
      </p:sp>
      <p:sp>
        <p:nvSpPr>
          <p:cNvPr id="553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5517231"/>
            <a:ext cx="7704138" cy="507331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See </a:t>
            </a:r>
            <a:r>
              <a:rPr lang="de-DE" altLang="de-DE" dirty="0" smtClean="0">
                <a:hlinkClick r:id="rId5"/>
              </a:rPr>
              <a:t>Link </a:t>
            </a:r>
            <a:r>
              <a:rPr lang="de-DE" altLang="de-DE" dirty="0" smtClean="0"/>
              <a:t>for a </a:t>
            </a:r>
            <a:r>
              <a:rPr lang="de-DE" altLang="de-DE" dirty="0" err="1" smtClean="0"/>
              <a:t>demo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current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webbased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volume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rendering</a:t>
            </a:r>
            <a:endParaRPr lang="de-DE" altLang="de-DE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Recap: Light Sources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4140200"/>
            <a:ext cx="7704138" cy="1927225"/>
          </a:xfrm>
        </p:spPr>
        <p:txBody>
          <a:bodyPr lIns="91440" tIns="45720" rIns="91440" bIns="0"/>
          <a:lstStyle/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Point light  sources	Directed light   	    Spotlight 			~ Parallel projection	</a:t>
            </a:r>
          </a:p>
          <a:p>
            <a:pPr marL="684213" indent="-682625">
              <a:spcBef>
                <a:spcPct val="0"/>
              </a:spcBef>
              <a:spcAft>
                <a:spcPts val="900"/>
              </a:spcAft>
              <a:buClrTx/>
              <a:tabLst>
                <a:tab pos="684213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dirty="0" smtClean="0">
                <a:sym typeface="Times New Roman" pitchFamily="18" charset="0"/>
              </a:rPr>
              <a:t>			       	Calculations </a:t>
            </a:r>
            <a:br>
              <a:rPr lang="en-GB" altLang="de-DE" dirty="0" smtClean="0">
                <a:sym typeface="Times New Roman" pitchFamily="18" charset="0"/>
              </a:rPr>
            </a:br>
            <a:r>
              <a:rPr lang="en-GB" altLang="de-DE" dirty="0" smtClean="0">
                <a:sym typeface="Times New Roman" pitchFamily="18" charset="0"/>
              </a:rPr>
              <a:t>			are simplified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092325"/>
            <a:ext cx="1655762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33600"/>
            <a:ext cx="19431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03463"/>
            <a:ext cx="2735262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6878638" y="3573463"/>
            <a:ext cx="20859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algn="l" eaLnBrk="0" hangingPunct="0"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ts val="400"/>
              </a:spcBef>
              <a:buClrTx/>
            </a:pPr>
            <a:r>
              <a:rPr lang="en-GB" altLang="de-DE" sz="1600">
                <a:sym typeface="Times New Roman" pitchFamily="18" charset="0"/>
              </a:rPr>
              <a:t>Source: Angel (2000)</a:t>
            </a:r>
          </a:p>
          <a:p>
            <a:pPr algn="ctr">
              <a:spcBef>
                <a:spcPts val="400"/>
              </a:spcBef>
              <a:buClrTx/>
            </a:pPr>
            <a:endParaRPr lang="en-GB" altLang="de-DE" sz="1600">
              <a:sym typeface="Times New Roman" pitchFamily="18" charset="0"/>
            </a:endParaRPr>
          </a:p>
          <a:p>
            <a:pPr algn="ctr">
              <a:buClrTx/>
            </a:pPr>
            <a:endParaRPr lang="en-GB" altLang="de-DE" sz="1600">
              <a:sym typeface="Times New Roman" pitchFamily="18" charset="0"/>
            </a:endParaRPr>
          </a:p>
          <a:p>
            <a:pPr algn="ctr">
              <a:buClrTx/>
            </a:pPr>
            <a:endParaRPr lang="en-GB" altLang="de-DE" sz="1600">
              <a:sym typeface="Times New Roman" pitchFamily="18" charset="0"/>
            </a:endParaRPr>
          </a:p>
          <a:p>
            <a:pPr algn="ctr">
              <a:buClrTx/>
            </a:pPr>
            <a:endParaRPr lang="en-GB" altLang="de-DE" sz="1600">
              <a:sym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60157" y="1260475"/>
            <a:ext cx="2332411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2000" dirty="0">
                <a:sym typeface="Times New Roman" pitchFamily="18" charset="0"/>
              </a:rPr>
              <a:t>Position represents </a:t>
            </a:r>
          </a:p>
          <a:p>
            <a:pPr algn="ctr">
              <a:spcBef>
                <a:spcPct val="0"/>
              </a:spcBef>
              <a:buClrTx/>
            </a:pPr>
            <a:r>
              <a:rPr lang="en-GB" altLang="de-DE" sz="2000" dirty="0" smtClean="0">
                <a:sym typeface="Times New Roman" pitchFamily="18" charset="0"/>
              </a:rPr>
              <a:t>top </a:t>
            </a:r>
            <a:r>
              <a:rPr lang="en-GB" altLang="de-DE" sz="2000" dirty="0">
                <a:sym typeface="Times New Roman" pitchFamily="18" charset="0"/>
              </a:rPr>
              <a:t>of the sight cone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Voxar</a:t>
            </a:r>
            <a:r>
              <a:rPr lang="de-DE" dirty="0" smtClean="0"/>
              <a:t> 3D Core and 3D </a:t>
            </a:r>
            <a:r>
              <a:rPr lang="de-DE" dirty="0" err="1" smtClean="0"/>
              <a:t>Advanced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872" y="860401"/>
            <a:ext cx="6606384" cy="4967287"/>
          </a:xfrm>
        </p:spPr>
        <p:txBody>
          <a:bodyPr/>
          <a:lstStyle/>
          <a:p>
            <a:r>
              <a:rPr lang="de-DE" dirty="0" smtClean="0"/>
              <a:t>Commercial </a:t>
            </a:r>
            <a:r>
              <a:rPr lang="de-DE" dirty="0" err="1" smtClean="0"/>
              <a:t>solutions</a:t>
            </a:r>
            <a:r>
              <a:rPr lang="de-DE" dirty="0" smtClean="0"/>
              <a:t> for </a:t>
            </a:r>
            <a:r>
              <a:rPr lang="de-DE" dirty="0" err="1" smtClean="0"/>
              <a:t>clinical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(Toshiba Medical Visualization Systems, </a:t>
            </a:r>
            <a:r>
              <a:rPr lang="de-DE" dirty="0" smtClean="0">
                <a:hlinkClick r:id="rId3"/>
              </a:rPr>
              <a:t>Link</a:t>
            </a:r>
            <a:r>
              <a:rPr lang="de-D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Provides</a:t>
            </a:r>
            <a:r>
              <a:rPr lang="de-DE" dirty="0" smtClean="0"/>
              <a:t> all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, also virtual </a:t>
            </a:r>
            <a:r>
              <a:rPr lang="de-DE" dirty="0" err="1" smtClean="0"/>
              <a:t>endoscopy</a:t>
            </a:r>
            <a:r>
              <a:rPr lang="de-DE" dirty="0" smtClean="0"/>
              <a:t>, </a:t>
            </a:r>
            <a:r>
              <a:rPr lang="de-DE" dirty="0" err="1" smtClean="0"/>
              <a:t>curved</a:t>
            </a:r>
            <a:r>
              <a:rPr lang="de-DE" dirty="0" smtClean="0"/>
              <a:t> MPR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segmentation</a:t>
            </a:r>
            <a:r>
              <a:rPr lang="de-DE" dirty="0" smtClean="0"/>
              <a:t> and </a:t>
            </a:r>
            <a:r>
              <a:rPr lang="de-DE" dirty="0" err="1" smtClean="0"/>
              <a:t>bone</a:t>
            </a:r>
            <a:r>
              <a:rPr lang="de-DE" dirty="0" smtClean="0"/>
              <a:t> </a:t>
            </a:r>
            <a:r>
              <a:rPr lang="de-DE" dirty="0" err="1" smtClean="0"/>
              <a:t>removal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Special </a:t>
            </a:r>
            <a:r>
              <a:rPr lang="de-DE" dirty="0" err="1" smtClean="0"/>
              <a:t>applications</a:t>
            </a:r>
            <a:r>
              <a:rPr lang="de-DE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Vessel</a:t>
            </a:r>
            <a:r>
              <a:rPr lang="de-DE" dirty="0" smtClean="0"/>
              <a:t> analysis (</a:t>
            </a:r>
            <a:r>
              <a:rPr lang="de-DE" dirty="0" err="1" smtClean="0"/>
              <a:t>diagnosis</a:t>
            </a:r>
            <a:r>
              <a:rPr lang="de-DE" dirty="0" smtClean="0"/>
              <a:t>, </a:t>
            </a:r>
            <a:r>
              <a:rPr lang="de-DE" dirty="0" err="1" smtClean="0"/>
              <a:t>stent</a:t>
            </a:r>
            <a:r>
              <a:rPr lang="de-DE" dirty="0" smtClean="0"/>
              <a:t> graft </a:t>
            </a:r>
            <a:r>
              <a:rPr lang="de-DE" dirty="0" err="1" smtClean="0"/>
              <a:t>planning</a:t>
            </a:r>
            <a:r>
              <a:rPr lang="de-DE" dirty="0" smtClean="0"/>
              <a:t>, </a:t>
            </a:r>
            <a:r>
              <a:rPr lang="de-DE" dirty="0" err="1" smtClean="0"/>
              <a:t>see</a:t>
            </a:r>
            <a:r>
              <a:rPr lang="de-DE" dirty="0" smtClean="0"/>
              <a:t> the </a:t>
            </a:r>
            <a:r>
              <a:rPr lang="de-DE" dirty="0" err="1" smtClean="0"/>
              <a:t>images</a:t>
            </a:r>
            <a:r>
              <a:rPr lang="de-D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Cardiac</a:t>
            </a:r>
            <a:r>
              <a:rPr lang="de-DE" dirty="0" smtClean="0"/>
              <a:t>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CT </a:t>
            </a:r>
            <a:r>
              <a:rPr lang="de-DE" dirty="0" err="1" smtClean="0"/>
              <a:t>colonography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PET/CT </a:t>
            </a:r>
            <a:r>
              <a:rPr lang="de-DE" dirty="0" err="1" smtClean="0"/>
              <a:t>fusion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 descr="http://www.tmvse.com/Documents/Image_Gallery/images/3D%20A-Fem-byp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94" y="3573016"/>
            <a:ext cx="1904301" cy="26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mvse.com/Documents/Image_Gallery/images/CV%20Grap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91881"/>
            <a:ext cx="1852407" cy="25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6825" y="5801076"/>
            <a:ext cx="161747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ts val="400"/>
              </a:spcBef>
              <a:buClrTx/>
            </a:pPr>
            <a:r>
              <a:rPr lang="en-GB" altLang="de-DE" sz="1600" dirty="0">
                <a:cs typeface="Arial" charset="0"/>
                <a:sym typeface="Times New Roman" pitchFamily="18" charset="0"/>
              </a:rPr>
              <a:t>©</a:t>
            </a:r>
            <a:r>
              <a:rPr lang="en-GB" altLang="de-DE" sz="1600" dirty="0">
                <a:sym typeface="Times New Roman" pitchFamily="18" charset="0"/>
              </a:rPr>
              <a:t> </a:t>
            </a:r>
            <a:r>
              <a:rPr lang="en-GB" altLang="de-DE" sz="1600" dirty="0" smtClean="0">
                <a:sym typeface="Times New Roman" pitchFamily="18" charset="0"/>
              </a:rPr>
              <a:t>Toshiba [2015]</a:t>
            </a:r>
            <a:endParaRPr lang="en-GB" altLang="de-DE" sz="1600" dirty="0"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Volume Graphics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Extensive </a:t>
            </a:r>
            <a:r>
              <a:rPr lang="de-DE" dirty="0" err="1" smtClean="0"/>
              <a:t>set</a:t>
            </a:r>
            <a:r>
              <a:rPr lang="de-DE" dirty="0" smtClean="0"/>
              <a:t> of </a:t>
            </a:r>
            <a:r>
              <a:rPr lang="de-DE" dirty="0" err="1" smtClean="0"/>
              <a:t>functions</a:t>
            </a:r>
            <a:r>
              <a:rPr lang="de-DE" dirty="0" smtClean="0"/>
              <a:t> and </a:t>
            </a:r>
            <a:r>
              <a:rPr lang="de-DE" dirty="0" err="1" smtClean="0"/>
              <a:t>rendering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/>
              <a:t>for Non-</a:t>
            </a:r>
            <a:r>
              <a:rPr lang="de-DE" dirty="0" err="1"/>
              <a:t>Destructive</a:t>
            </a:r>
            <a:r>
              <a:rPr lang="de-DE" dirty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(analysis and </a:t>
            </a:r>
            <a:r>
              <a:rPr lang="de-DE" dirty="0" err="1" smtClean="0"/>
              <a:t>visualization</a:t>
            </a:r>
            <a:r>
              <a:rPr lang="de-DE" dirty="0" smtClean="0"/>
              <a:t> of </a:t>
            </a:r>
            <a:r>
              <a:rPr lang="de-DE" dirty="0" err="1" smtClean="0"/>
              <a:t>industrial</a:t>
            </a:r>
            <a:r>
              <a:rPr lang="de-DE" dirty="0" smtClean="0"/>
              <a:t> CT </a:t>
            </a:r>
            <a:r>
              <a:rPr lang="de-DE" dirty="0" err="1" smtClean="0"/>
              <a:t>data</a:t>
            </a:r>
            <a:r>
              <a:rPr lang="de-DE" dirty="0" smtClean="0"/>
              <a:t> and CAD </a:t>
            </a:r>
            <a:r>
              <a:rPr lang="de-DE" dirty="0" err="1" smtClean="0"/>
              <a:t>models</a:t>
            </a:r>
            <a:r>
              <a:rPr lang="de-DE" dirty="0" smtClean="0"/>
              <a:t>)</a:t>
            </a:r>
          </a:p>
          <a:p>
            <a:r>
              <a:rPr lang="de-DE" dirty="0" smtClean="0"/>
              <a:t>Display and analysis of </a:t>
            </a:r>
            <a:r>
              <a:rPr lang="de-DE" dirty="0" err="1" smtClean="0"/>
              <a:t>porosity</a:t>
            </a:r>
            <a:r>
              <a:rPr lang="de-DE" dirty="0" smtClean="0"/>
              <a:t>, wall </a:t>
            </a:r>
            <a:r>
              <a:rPr lang="de-DE" dirty="0" err="1" smtClean="0"/>
              <a:t>thickness</a:t>
            </a:r>
            <a:r>
              <a:rPr lang="de-DE" dirty="0" smtClean="0"/>
              <a:t>, quantitative analysis and </a:t>
            </a:r>
            <a:r>
              <a:rPr lang="de-DE" dirty="0" err="1" smtClean="0"/>
              <a:t>comparison</a:t>
            </a:r>
            <a:endParaRPr lang="de-DE" dirty="0" smtClean="0"/>
          </a:p>
          <a:p>
            <a:r>
              <a:rPr lang="de-DE" dirty="0" smtClean="0"/>
              <a:t>Non planar 2D </a:t>
            </a:r>
            <a:r>
              <a:rPr lang="de-DE" dirty="0" err="1" smtClean="0"/>
              <a:t>views</a:t>
            </a:r>
            <a:r>
              <a:rPr lang="de-DE" dirty="0" smtClean="0"/>
              <a:t> (e.g. </a:t>
            </a:r>
            <a:r>
              <a:rPr lang="de-DE" dirty="0" err="1" smtClean="0"/>
              <a:t>unrolled</a:t>
            </a:r>
            <a:r>
              <a:rPr lang="de-DE" dirty="0" smtClean="0"/>
              <a:t> </a:t>
            </a:r>
            <a:r>
              <a:rPr lang="de-DE" dirty="0" err="1" smtClean="0"/>
              <a:t>cylinders</a:t>
            </a:r>
            <a:r>
              <a:rPr lang="de-DE" dirty="0" smtClean="0"/>
              <a:t>)</a:t>
            </a:r>
          </a:p>
          <a:p>
            <a:r>
              <a:rPr lang="de-DE" b="1" dirty="0" smtClean="0"/>
              <a:t>Products</a:t>
            </a:r>
            <a:r>
              <a:rPr lang="de-DE" dirty="0" smtClean="0"/>
              <a:t>: VG Studio, </a:t>
            </a:r>
            <a:r>
              <a:rPr lang="de-DE" dirty="0" err="1" smtClean="0"/>
              <a:t>VGStudioMax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3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23850"/>
            <a:ext cx="8674869" cy="1189038"/>
          </a:xfrm>
        </p:spPr>
        <p:txBody>
          <a:bodyPr/>
          <a:lstStyle/>
          <a:p>
            <a:pPr algn="l"/>
            <a:r>
              <a:rPr lang="de-DE" sz="3200" dirty="0" err="1" smtClean="0"/>
              <a:t>Voreen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692696"/>
            <a:ext cx="7702550" cy="5255096"/>
          </a:xfrm>
        </p:spPr>
        <p:txBody>
          <a:bodyPr/>
          <a:lstStyle/>
          <a:p>
            <a:r>
              <a:rPr lang="de-DE" sz="2000" dirty="0" smtClean="0"/>
              <a:t>State-of-the-Art </a:t>
            </a:r>
            <a:r>
              <a:rPr lang="de-DE" sz="2000" dirty="0" err="1" smtClean="0"/>
              <a:t>tool</a:t>
            </a:r>
            <a:r>
              <a:rPr lang="de-DE" sz="2000" dirty="0" smtClean="0"/>
              <a:t> for </a:t>
            </a:r>
            <a:r>
              <a:rPr lang="de-DE" sz="2000" dirty="0" err="1" smtClean="0"/>
              <a:t>advanced</a:t>
            </a:r>
            <a:r>
              <a:rPr lang="de-DE" sz="2000" dirty="0" smtClean="0"/>
              <a:t> </a:t>
            </a:r>
            <a:r>
              <a:rPr lang="de-DE" sz="2000" dirty="0" err="1" smtClean="0"/>
              <a:t>volume</a:t>
            </a:r>
            <a:r>
              <a:rPr lang="de-DE" sz="2000" dirty="0" smtClean="0"/>
              <a:t> </a:t>
            </a:r>
            <a:r>
              <a:rPr lang="de-DE" sz="2000" dirty="0" err="1" smtClean="0"/>
              <a:t>rendering</a:t>
            </a:r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56018"/>
            <a:ext cx="3106052" cy="46917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289811"/>
            <a:ext cx="3785182" cy="266003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717565" y="4353575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eaLnBrk="0" hangingPunct="0">
              <a:spcBef>
                <a:spcPts val="600"/>
              </a:spcBef>
            </a:pP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Visual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programming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de-DE" sz="2000" kern="0" dirty="0" err="1" smtClean="0">
                <a:solidFill>
                  <a:srgbClr val="000000"/>
                </a:solidFill>
                <a:latin typeface="Calibri"/>
                <a:ea typeface="SimSun"/>
              </a:rPr>
              <a:t>approach</a:t>
            </a:r>
            <a:r>
              <a:rPr lang="de-DE" sz="2000" kern="0" dirty="0" smtClean="0">
                <a:solidFill>
                  <a:srgbClr val="000000"/>
                </a:solidFill>
                <a:latin typeface="Calibri"/>
                <a:ea typeface="SimSun"/>
              </a:rPr>
              <a:t> (rapid </a:t>
            </a:r>
            <a:r>
              <a:rPr lang="de-DE" sz="2000" kern="0" dirty="0" err="1" smtClean="0">
                <a:solidFill>
                  <a:srgbClr val="000000"/>
                </a:solidFill>
                <a:latin typeface="Calibri"/>
                <a:ea typeface="SimSun"/>
              </a:rPr>
              <a:t>prototyping</a:t>
            </a:r>
            <a:r>
              <a:rPr lang="de-DE" sz="2000" kern="0" dirty="0" smtClean="0">
                <a:solidFill>
                  <a:srgbClr val="000000"/>
                </a:solidFill>
                <a:latin typeface="Calibri"/>
                <a:ea typeface="SimSun"/>
              </a:rPr>
              <a:t>).</a:t>
            </a:r>
          </a:p>
          <a:p>
            <a:pPr marL="342900" lvl="0" indent="-342900" algn="l" eaLnBrk="0" hangingPunct="0">
              <a:spcBef>
                <a:spcPts val="600"/>
              </a:spcBef>
            </a:pPr>
            <a:r>
              <a:rPr lang="de-DE" sz="2000" kern="0" dirty="0" smtClean="0">
                <a:solidFill>
                  <a:srgbClr val="000000"/>
                </a:solidFill>
                <a:latin typeface="Calibri"/>
                <a:ea typeface="SimSun"/>
              </a:rPr>
              <a:t>Basic GPU raycasting </a:t>
            </a:r>
            <a:r>
              <a:rPr lang="de-DE" sz="2000" kern="0" dirty="0" err="1" smtClean="0">
                <a:solidFill>
                  <a:srgbClr val="000000"/>
                </a:solidFill>
                <a:latin typeface="Calibri"/>
                <a:ea typeface="SimSun"/>
              </a:rPr>
              <a:t>network</a:t>
            </a:r>
            <a:endParaRPr lang="de-DE" sz="2000" kern="0" dirty="0">
              <a:solidFill>
                <a:srgbClr val="000000"/>
              </a:solidFill>
              <a:latin typeface="Calibri"/>
              <a:ea typeface="SimSun"/>
            </a:endParaRPr>
          </a:p>
          <a:p>
            <a:pPr marL="342900" lvl="0" indent="-342900" algn="l" eaLnBrk="0" hangingPunct="0">
              <a:spcBef>
                <a:spcPts val="600"/>
              </a:spcBef>
            </a:pP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All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basic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functions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and a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lot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of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advanced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rendering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and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lightning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techniques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are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provided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 (Meyer-</a:t>
            </a:r>
            <a:r>
              <a:rPr lang="de-DE" sz="2000" kern="0" dirty="0" err="1">
                <a:solidFill>
                  <a:srgbClr val="000000"/>
                </a:solidFill>
                <a:latin typeface="Calibri"/>
                <a:ea typeface="SimSun"/>
              </a:rPr>
              <a:t>Spradow</a:t>
            </a:r>
            <a:r>
              <a:rPr lang="de-DE" sz="2000" kern="0" dirty="0">
                <a:solidFill>
                  <a:srgbClr val="000000"/>
                </a:solidFill>
                <a:latin typeface="Calibri"/>
                <a:ea typeface="SimSun"/>
              </a:rPr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26618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5841" y="5301208"/>
            <a:ext cx="7840615" cy="574576"/>
          </a:xfrm>
        </p:spPr>
        <p:txBody>
          <a:bodyPr/>
          <a:lstStyle/>
          <a:p>
            <a:pPr lvl="0"/>
            <a:r>
              <a:rPr lang="de-DE" dirty="0" smtClean="0"/>
              <a:t>	</a:t>
            </a:r>
            <a:r>
              <a:rPr lang="de-DE" sz="2000" dirty="0" err="1" smtClean="0"/>
              <a:t>Glyphs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mapped</a:t>
            </a:r>
            <a:r>
              <a:rPr lang="de-DE" sz="2000" dirty="0" smtClean="0"/>
              <a:t> on an </a:t>
            </a:r>
            <a:r>
              <a:rPr lang="de-DE" sz="2000" dirty="0" err="1" smtClean="0"/>
              <a:t>idealized</a:t>
            </a:r>
            <a:r>
              <a:rPr lang="de-DE" sz="2000" dirty="0" smtClean="0"/>
              <a:t> surface of a </a:t>
            </a:r>
            <a:r>
              <a:rPr lang="de-DE" sz="2000" dirty="0" err="1" smtClean="0"/>
              <a:t>ventricle</a:t>
            </a:r>
            <a:r>
              <a:rPr lang="de-DE" sz="2000" dirty="0" smtClean="0"/>
              <a:t>. Nodes for </a:t>
            </a:r>
            <a:r>
              <a:rPr lang="de-DE" sz="2000" dirty="0" err="1" smtClean="0"/>
              <a:t>glyph</a:t>
            </a:r>
            <a:r>
              <a:rPr lang="de-DE" sz="2000" dirty="0" smtClean="0"/>
              <a:t> </a:t>
            </a:r>
            <a:r>
              <a:rPr lang="de-DE" sz="2000" dirty="0" err="1" smtClean="0"/>
              <a:t>placement</a:t>
            </a:r>
            <a:r>
              <a:rPr lang="de-DE" sz="2000" dirty="0" smtClean="0"/>
              <a:t> and </a:t>
            </a:r>
            <a:r>
              <a:rPr lang="de-DE" sz="2000" dirty="0" err="1" smtClean="0"/>
              <a:t>rendering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combined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surface </a:t>
            </a:r>
            <a:r>
              <a:rPr lang="de-DE" sz="2000" dirty="0" err="1" smtClean="0"/>
              <a:t>extraction</a:t>
            </a:r>
            <a:r>
              <a:rPr lang="de-DE" sz="2000" dirty="0" smtClean="0"/>
              <a:t> and </a:t>
            </a:r>
            <a:r>
              <a:rPr lang="de-DE" sz="2000" dirty="0" err="1" smtClean="0"/>
              <a:t>mesh</a:t>
            </a:r>
            <a:r>
              <a:rPr lang="de-DE" sz="2000" dirty="0" smtClean="0"/>
              <a:t> </a:t>
            </a:r>
            <a:r>
              <a:rPr lang="de-DE" sz="2000" dirty="0" err="1" smtClean="0"/>
              <a:t>rendering</a:t>
            </a:r>
            <a:r>
              <a:rPr lang="de-DE" sz="2000" dirty="0" smtClean="0"/>
              <a:t> </a:t>
            </a:r>
            <a:r>
              <a:rPr lang="de-DE" sz="2000" dirty="0"/>
              <a:t>(Meyer-</a:t>
            </a:r>
            <a:r>
              <a:rPr lang="de-DE" sz="2000" dirty="0" err="1"/>
              <a:t>Spradow</a:t>
            </a:r>
            <a:r>
              <a:rPr lang="de-DE" sz="2000" dirty="0"/>
              <a:t>, 2009</a:t>
            </a:r>
            <a:r>
              <a:rPr lang="de-DE" sz="2000" dirty="0" smtClean="0"/>
              <a:t>).</a:t>
            </a:r>
            <a:endParaRPr lang="de-DE" sz="2000" dirty="0"/>
          </a:p>
          <a:p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78" y="764705"/>
            <a:ext cx="2233847" cy="32156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7" y="764704"/>
            <a:ext cx="3197253" cy="439248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552" y="-323850"/>
            <a:ext cx="8602861" cy="1189038"/>
          </a:xfrm>
        </p:spPr>
        <p:txBody>
          <a:bodyPr/>
          <a:lstStyle/>
          <a:p>
            <a:pPr algn="l"/>
            <a:r>
              <a:rPr lang="de-DE" sz="3200" dirty="0" err="1" smtClean="0"/>
              <a:t>Voreen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mtClean="0">
                <a:sym typeface="Times New Roman" pitchFamily="18" charset="0"/>
              </a:rPr>
              <a:t>Summary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8243888" cy="5164137"/>
          </a:xfrm>
        </p:spPr>
        <p:txBody>
          <a:bodyPr lIns="91440" tIns="45720" rIns="91440" bIns="0"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Rendering of spatial relations via illumination effects: shading, depth cueing, shadow calculation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Trade-off between interactivity and quality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Fundamental question: Which techniques are actually relevant for the task?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de-DE" dirty="0" smtClean="0">
              <a:sym typeface="Times New Roman" pitchFamily="18" charset="0"/>
            </a:endParaRP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Tools for volume visualization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Many freely available tools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Nowadays, a dedicated graphics card (</a:t>
            </a:r>
            <a:r>
              <a:rPr lang="en-GB" altLang="de-DE" dirty="0" err="1" smtClean="0">
                <a:sym typeface="Times New Roman" pitchFamily="18" charset="0"/>
              </a:rPr>
              <a:t>Nvidia</a:t>
            </a:r>
            <a:r>
              <a:rPr lang="en-GB" altLang="de-DE" dirty="0" smtClean="0">
                <a:sym typeface="Times New Roman" pitchFamily="18" charset="0"/>
              </a:rPr>
              <a:t>/</a:t>
            </a:r>
            <a:r>
              <a:rPr lang="en-GB" altLang="de-DE" dirty="0" err="1" smtClean="0">
                <a:sym typeface="Times New Roman" pitchFamily="18" charset="0"/>
              </a:rPr>
              <a:t>Ati</a:t>
            </a:r>
            <a:r>
              <a:rPr lang="en-GB" altLang="de-DE" dirty="0" smtClean="0">
                <a:sym typeface="Times New Roman" pitchFamily="18" charset="0"/>
              </a:rPr>
              <a:t>) is sufficient as hardware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28600" y="61913"/>
            <a:ext cx="868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2800">
                <a:sym typeface="Times New Roman" pitchFamily="18" charset="0"/>
              </a:rPr>
              <a:t>Literature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28625" y="1243013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/>
          <a:lstStyle>
            <a:lvl1pPr marL="684213" indent="-682625" algn="l" eaLnBrk="0" hangingPunct="0">
              <a:spcBef>
                <a:spcPts val="6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ClrTx/>
            </a:pPr>
            <a:r>
              <a:rPr lang="en-GB" altLang="de-DE" sz="1800" dirty="0" smtClean="0">
                <a:sym typeface="Times New Roman" pitchFamily="18" charset="0"/>
              </a:rPr>
              <a:t>J. </a:t>
            </a:r>
            <a:r>
              <a:rPr lang="en-GB" altLang="de-DE" sz="1800" dirty="0" err="1">
                <a:sym typeface="Times New Roman" pitchFamily="18" charset="0"/>
              </a:rPr>
              <a:t>Danskin</a:t>
            </a:r>
            <a:r>
              <a:rPr lang="en-GB" altLang="de-DE" sz="1800" dirty="0">
                <a:sym typeface="Times New Roman" pitchFamily="18" charset="0"/>
              </a:rPr>
              <a:t> a</a:t>
            </a:r>
            <a:r>
              <a:rPr lang="en-GB" altLang="de-DE" sz="1800" dirty="0" smtClean="0">
                <a:sym typeface="Times New Roman" pitchFamily="18" charset="0"/>
              </a:rPr>
              <a:t>nd P. </a:t>
            </a:r>
            <a:r>
              <a:rPr lang="en-GB" altLang="de-DE" sz="1800" dirty="0" err="1">
                <a:sym typeface="Times New Roman" pitchFamily="18" charset="0"/>
              </a:rPr>
              <a:t>Hanrahan</a:t>
            </a:r>
            <a:r>
              <a:rPr lang="en-GB" altLang="de-DE" sz="1800" dirty="0">
                <a:sym typeface="Times New Roman" pitchFamily="18" charset="0"/>
              </a:rPr>
              <a:t> (1992)</a:t>
            </a:r>
            <a:r>
              <a:rPr lang="en-GB" altLang="de-DE" sz="1800" dirty="0">
                <a:latin typeface="Courier New" pitchFamily="49" charset="0"/>
                <a:ea typeface="MS Mincho" pitchFamily="49" charset="-128"/>
                <a:sym typeface="Times New Roman" pitchFamily="18" charset="0"/>
              </a:rPr>
              <a:t> </a:t>
            </a:r>
            <a:r>
              <a:rPr lang="en-GB" altLang="de-DE" sz="1800" dirty="0">
                <a:sym typeface="Times New Roman" pitchFamily="18" charset="0"/>
              </a:rPr>
              <a:t>“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Fast Algorithms for Volume Ray Tracing</a:t>
            </a:r>
            <a:r>
              <a:rPr lang="en-GB" altLang="de-DE" sz="1800" dirty="0">
                <a:sym typeface="Times New Roman" pitchFamily="18" charset="0"/>
              </a:rPr>
              <a:t>”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i="1" dirty="0" smtClean="0">
                <a:ea typeface="MS Mincho" pitchFamily="49" charset="-128"/>
                <a:sym typeface="Times New Roman" pitchFamily="18" charset="0"/>
              </a:rPr>
              <a:t>Proc. </a:t>
            </a:r>
            <a:r>
              <a:rPr lang="en-GB" altLang="de-DE" sz="1800" i="1" dirty="0">
                <a:ea typeface="MS Mincho" pitchFamily="49" charset="-128"/>
                <a:sym typeface="Times New Roman" pitchFamily="18" charset="0"/>
              </a:rPr>
              <a:t>of </a:t>
            </a:r>
            <a:r>
              <a:rPr lang="en-GB" altLang="de-DE" sz="1800" i="1" dirty="0" smtClean="0">
                <a:ea typeface="MS Mincho" pitchFamily="49" charset="-128"/>
                <a:sym typeface="Times New Roman" pitchFamily="18" charset="0"/>
              </a:rPr>
              <a:t>Workshop </a:t>
            </a:r>
            <a:r>
              <a:rPr lang="en-GB" altLang="de-DE" sz="1800" i="1" dirty="0">
                <a:cs typeface="Times New Roman" pitchFamily="18" charset="0"/>
                <a:sym typeface="Times New Roman" pitchFamily="18" charset="0"/>
              </a:rPr>
              <a:t>on Volume Visualization</a:t>
            </a:r>
            <a:r>
              <a:rPr lang="en-GB" altLang="de-DE" sz="1800" dirty="0">
                <a:cs typeface="Times New Roman" pitchFamily="18" charset="0"/>
                <a:sym typeface="Times New Roman" pitchFamily="18" charset="0"/>
              </a:rPr>
              <a:t>, Boston, MA, </a:t>
            </a:r>
            <a:r>
              <a:rPr lang="en-GB" altLang="de-DE" sz="1800" dirty="0" smtClean="0">
                <a:cs typeface="Times New Roman" pitchFamily="18" charset="0"/>
                <a:sym typeface="Times New Roman" pitchFamily="18" charset="0"/>
              </a:rPr>
              <a:t>pp. 91-105</a:t>
            </a:r>
          </a:p>
          <a:p>
            <a:pPr>
              <a:spcBef>
                <a:spcPct val="0"/>
              </a:spcBef>
              <a:spcAft>
                <a:spcPts val="0"/>
              </a:spcAft>
              <a:buClrTx/>
            </a:pPr>
            <a:r>
              <a:rPr lang="de-DE" sz="1800" dirty="0"/>
              <a:t>K. Engel, M. </a:t>
            </a:r>
            <a:r>
              <a:rPr lang="de-DE" sz="1800" dirty="0" err="1"/>
              <a:t>Hadwiger</a:t>
            </a:r>
            <a:r>
              <a:rPr lang="de-DE" sz="1800" dirty="0"/>
              <a:t>, J. </a:t>
            </a:r>
            <a:r>
              <a:rPr lang="de-DE" sz="1800" dirty="0" err="1"/>
              <a:t>Kniss</a:t>
            </a:r>
            <a:r>
              <a:rPr lang="de-DE" sz="1800" dirty="0"/>
              <a:t>, C. </a:t>
            </a:r>
            <a:r>
              <a:rPr lang="de-DE" sz="1800" dirty="0" err="1"/>
              <a:t>Rezk</a:t>
            </a:r>
            <a:r>
              <a:rPr lang="de-DE" sz="1800" dirty="0"/>
              <a:t>-Salama, D. </a:t>
            </a:r>
            <a:r>
              <a:rPr lang="de-DE" sz="1800" dirty="0" err="1"/>
              <a:t>Weiskopf</a:t>
            </a:r>
            <a:r>
              <a:rPr lang="de-DE" sz="1800" dirty="0"/>
              <a:t>. </a:t>
            </a:r>
            <a:r>
              <a:rPr lang="de-DE" sz="1800" i="1" dirty="0"/>
              <a:t>Real-time Volume Graphics</a:t>
            </a:r>
            <a:r>
              <a:rPr lang="de-DE" sz="1800" dirty="0"/>
              <a:t>, AK Peters, </a:t>
            </a:r>
            <a:r>
              <a:rPr lang="de-DE" sz="1800" dirty="0" smtClean="0"/>
              <a:t>2006</a:t>
            </a:r>
            <a:endParaRPr lang="en-GB" altLang="de-DE" sz="1800" dirty="0">
              <a:cs typeface="Times New Roman" pitchFamily="18" charset="0"/>
              <a:sym typeface="Times New Roman" pitchFamily="18" charset="0"/>
            </a:endParaRPr>
          </a:p>
          <a:p>
            <a:pPr>
              <a:spcBef>
                <a:spcPts val="875"/>
              </a:spcBef>
              <a:spcAft>
                <a:spcPts val="0"/>
              </a:spcAft>
              <a:buClrTx/>
            </a:pPr>
            <a:r>
              <a:rPr lang="en-GB" altLang="de-DE" sz="1800" dirty="0" smtClean="0">
                <a:solidFill>
                  <a:srgbClr val="6666FF"/>
                </a:solidFill>
                <a:sym typeface="Times New Roman" pitchFamily="18" charset="0"/>
              </a:rPr>
              <a:t>P. </a:t>
            </a:r>
            <a:r>
              <a:rPr lang="en-GB" altLang="de-DE" sz="1800" dirty="0" err="1">
                <a:solidFill>
                  <a:srgbClr val="6666FF"/>
                </a:solidFill>
                <a:sym typeface="Times New Roman" pitchFamily="18" charset="0"/>
              </a:rPr>
              <a:t>Hastreiter</a:t>
            </a:r>
            <a:r>
              <a:rPr lang="en-GB" altLang="de-DE" sz="1800" dirty="0">
                <a:solidFill>
                  <a:srgbClr val="6666FF"/>
                </a:solidFill>
                <a:sym typeface="Times New Roman" pitchFamily="18" charset="0"/>
              </a:rPr>
              <a:t> (1999) </a:t>
            </a:r>
            <a:r>
              <a:rPr lang="en-GB" altLang="de-DE" sz="1800" i="1" dirty="0" err="1">
                <a:solidFill>
                  <a:srgbClr val="6666FF"/>
                </a:solidFill>
                <a:sym typeface="Times New Roman" pitchFamily="18" charset="0"/>
              </a:rPr>
              <a:t>Registrierung</a:t>
            </a:r>
            <a:r>
              <a:rPr lang="en-GB" altLang="de-DE" sz="1800" i="1" dirty="0">
                <a:solidFill>
                  <a:srgbClr val="6666FF"/>
                </a:solidFill>
                <a:sym typeface="Times New Roman" pitchFamily="18" charset="0"/>
              </a:rPr>
              <a:t> und </a:t>
            </a:r>
            <a:r>
              <a:rPr lang="en-GB" altLang="de-DE" sz="1800" i="1" dirty="0" err="1">
                <a:solidFill>
                  <a:srgbClr val="6666FF"/>
                </a:solidFill>
                <a:sym typeface="Times New Roman" pitchFamily="18" charset="0"/>
              </a:rPr>
              <a:t>Visualisierung</a:t>
            </a:r>
            <a:r>
              <a:rPr lang="en-GB" altLang="de-DE" sz="1800" i="1" dirty="0">
                <a:solidFill>
                  <a:srgbClr val="6666FF"/>
                </a:solidFill>
                <a:sym typeface="Times New Roman" pitchFamily="18" charset="0"/>
              </a:rPr>
              <a:t> </a:t>
            </a:r>
            <a:r>
              <a:rPr lang="en-GB" altLang="de-DE" sz="1800" i="1" dirty="0" err="1">
                <a:solidFill>
                  <a:srgbClr val="6666FF"/>
                </a:solidFill>
                <a:sym typeface="Times New Roman" pitchFamily="18" charset="0"/>
              </a:rPr>
              <a:t>medizinischer</a:t>
            </a:r>
            <a:r>
              <a:rPr lang="en-GB" altLang="de-DE" sz="1800" i="1" dirty="0">
                <a:solidFill>
                  <a:srgbClr val="6666FF"/>
                </a:solidFill>
                <a:sym typeface="Times New Roman" pitchFamily="18" charset="0"/>
              </a:rPr>
              <a:t> </a:t>
            </a:r>
            <a:r>
              <a:rPr lang="en-GB" altLang="de-DE" sz="1800" i="1" dirty="0" err="1">
                <a:solidFill>
                  <a:srgbClr val="6666FF"/>
                </a:solidFill>
                <a:sym typeface="Times New Roman" pitchFamily="18" charset="0"/>
              </a:rPr>
              <a:t>Bild-daten</a:t>
            </a:r>
            <a:r>
              <a:rPr lang="en-GB" altLang="de-DE" sz="1800" i="1" dirty="0">
                <a:solidFill>
                  <a:srgbClr val="6666FF"/>
                </a:solidFill>
                <a:sym typeface="Times New Roman" pitchFamily="18" charset="0"/>
              </a:rPr>
              <a:t> </a:t>
            </a:r>
            <a:r>
              <a:rPr lang="en-GB" altLang="de-DE" sz="1800" i="1" dirty="0" err="1">
                <a:solidFill>
                  <a:srgbClr val="6666FF"/>
                </a:solidFill>
                <a:sym typeface="Times New Roman" pitchFamily="18" charset="0"/>
              </a:rPr>
              <a:t>unterschiedlicher</a:t>
            </a:r>
            <a:r>
              <a:rPr lang="en-GB" altLang="de-DE" sz="1800" i="1" dirty="0">
                <a:solidFill>
                  <a:srgbClr val="6666FF"/>
                </a:solidFill>
                <a:sym typeface="Times New Roman" pitchFamily="18" charset="0"/>
              </a:rPr>
              <a:t> </a:t>
            </a:r>
            <a:r>
              <a:rPr lang="en-GB" altLang="de-DE" sz="1800" i="1" dirty="0" err="1">
                <a:solidFill>
                  <a:srgbClr val="6666FF"/>
                </a:solidFill>
                <a:sym typeface="Times New Roman" pitchFamily="18" charset="0"/>
              </a:rPr>
              <a:t>Modalit</a:t>
            </a:r>
            <a:r>
              <a:rPr lang="en-GB" altLang="de-DE" sz="1800" i="1" dirty="0" err="1">
                <a:solidFill>
                  <a:srgbClr val="6666FF"/>
                </a:solidFill>
                <a:cs typeface="Times New Roman" pitchFamily="18" charset="0"/>
                <a:sym typeface="Times New Roman" pitchFamily="18" charset="0"/>
              </a:rPr>
              <a:t>ä</a:t>
            </a:r>
            <a:r>
              <a:rPr lang="en-GB" altLang="de-DE" sz="1800" i="1" dirty="0" err="1">
                <a:solidFill>
                  <a:srgbClr val="6666FF"/>
                </a:solidFill>
                <a:sym typeface="Times New Roman" pitchFamily="18" charset="0"/>
              </a:rPr>
              <a:t>ten</a:t>
            </a:r>
            <a:r>
              <a:rPr lang="en-GB" altLang="de-DE" sz="1800" dirty="0">
                <a:solidFill>
                  <a:srgbClr val="6666FF"/>
                </a:solidFill>
                <a:sym typeface="Times New Roman" pitchFamily="18" charset="0"/>
              </a:rPr>
              <a:t>, Dissertation, </a:t>
            </a:r>
            <a:r>
              <a:rPr lang="en-GB" altLang="de-DE" sz="1800" dirty="0" err="1">
                <a:solidFill>
                  <a:srgbClr val="6666FF"/>
                </a:solidFill>
                <a:sym typeface="Times New Roman" pitchFamily="18" charset="0"/>
              </a:rPr>
              <a:t>Techn</a:t>
            </a:r>
            <a:r>
              <a:rPr lang="en-GB" altLang="de-DE" sz="1800" dirty="0">
                <a:solidFill>
                  <a:srgbClr val="6666FF"/>
                </a:solidFill>
                <a:sym typeface="Times New Roman" pitchFamily="18" charset="0"/>
              </a:rPr>
              <a:t>. </a:t>
            </a:r>
            <a:r>
              <a:rPr lang="en-GB" altLang="de-DE" sz="1800" dirty="0" err="1">
                <a:solidFill>
                  <a:srgbClr val="6666FF"/>
                </a:solidFill>
                <a:sym typeface="Times New Roman" pitchFamily="18" charset="0"/>
              </a:rPr>
              <a:t>Fakult</a:t>
            </a:r>
            <a:r>
              <a:rPr lang="en-GB" altLang="de-DE" sz="1800" dirty="0" err="1">
                <a:solidFill>
                  <a:srgbClr val="6666FF"/>
                </a:solidFill>
                <a:cs typeface="Times New Roman" pitchFamily="18" charset="0"/>
                <a:sym typeface="Times New Roman" pitchFamily="18" charset="0"/>
              </a:rPr>
              <a:t>ä</a:t>
            </a:r>
            <a:r>
              <a:rPr lang="en-GB" altLang="de-DE" sz="1800" dirty="0" err="1">
                <a:solidFill>
                  <a:srgbClr val="6666FF"/>
                </a:solidFill>
                <a:sym typeface="Times New Roman" pitchFamily="18" charset="0"/>
              </a:rPr>
              <a:t>t</a:t>
            </a:r>
            <a:r>
              <a:rPr lang="en-GB" altLang="de-DE" sz="1800" dirty="0">
                <a:solidFill>
                  <a:srgbClr val="6666FF"/>
                </a:solidFill>
                <a:sym typeface="Times New Roman" pitchFamily="18" charset="0"/>
              </a:rPr>
              <a:t>, </a:t>
            </a:r>
            <a:r>
              <a:rPr lang="en-GB" altLang="de-DE" sz="1800" dirty="0" err="1">
                <a:solidFill>
                  <a:srgbClr val="6666FF"/>
                </a:solidFill>
                <a:sym typeface="Times New Roman" pitchFamily="18" charset="0"/>
              </a:rPr>
              <a:t>Universit</a:t>
            </a:r>
            <a:r>
              <a:rPr lang="en-GB" altLang="de-DE" sz="1800" dirty="0" err="1">
                <a:solidFill>
                  <a:srgbClr val="6666FF"/>
                </a:solidFill>
                <a:cs typeface="Times New Roman" pitchFamily="18" charset="0"/>
                <a:sym typeface="Times New Roman" pitchFamily="18" charset="0"/>
              </a:rPr>
              <a:t>ä</a:t>
            </a:r>
            <a:r>
              <a:rPr lang="en-GB" altLang="de-DE" sz="1800" dirty="0" err="1">
                <a:solidFill>
                  <a:srgbClr val="6666FF"/>
                </a:solidFill>
                <a:sym typeface="Times New Roman" pitchFamily="18" charset="0"/>
              </a:rPr>
              <a:t>t</a:t>
            </a:r>
            <a:r>
              <a:rPr lang="en-GB" altLang="de-DE" sz="1800" dirty="0">
                <a:solidFill>
                  <a:srgbClr val="6666FF"/>
                </a:solidFill>
                <a:sym typeface="Times New Roman" pitchFamily="18" charset="0"/>
              </a:rPr>
              <a:t> Erlangen-</a:t>
            </a:r>
            <a:r>
              <a:rPr lang="en-GB" altLang="de-DE" sz="1800" dirty="0" err="1">
                <a:solidFill>
                  <a:srgbClr val="6666FF"/>
                </a:solidFill>
                <a:sym typeface="Times New Roman" pitchFamily="18" charset="0"/>
              </a:rPr>
              <a:t>N</a:t>
            </a:r>
            <a:r>
              <a:rPr lang="en-GB" altLang="de-DE" sz="1800" dirty="0" err="1">
                <a:solidFill>
                  <a:srgbClr val="6666FF"/>
                </a:solidFill>
                <a:cs typeface="Times New Roman" pitchFamily="18" charset="0"/>
                <a:sym typeface="Times New Roman" pitchFamily="18" charset="0"/>
              </a:rPr>
              <a:t>ü</a:t>
            </a:r>
            <a:r>
              <a:rPr lang="en-GB" altLang="de-DE" sz="1800" dirty="0" err="1">
                <a:solidFill>
                  <a:srgbClr val="6666FF"/>
                </a:solidFill>
                <a:sym typeface="Times New Roman" pitchFamily="18" charset="0"/>
              </a:rPr>
              <a:t>rnberg</a:t>
            </a:r>
            <a:endParaRPr lang="en-GB" altLang="de-DE" sz="1800" dirty="0">
              <a:solidFill>
                <a:srgbClr val="6666FF"/>
              </a:solidFill>
              <a:sym typeface="Times New Roman" pitchFamily="18" charset="0"/>
            </a:endParaRPr>
          </a:p>
          <a:p>
            <a:pPr>
              <a:spcBef>
                <a:spcPts val="875"/>
              </a:spcBef>
              <a:spcAft>
                <a:spcPts val="0"/>
              </a:spcAft>
              <a:buClrTx/>
            </a:pPr>
            <a:r>
              <a:rPr lang="en-GB" altLang="de-DE" sz="1800" dirty="0" smtClean="0">
                <a:sym typeface="Times New Roman" pitchFamily="18" charset="0"/>
              </a:rPr>
              <a:t>K. H. </a:t>
            </a:r>
            <a:r>
              <a:rPr lang="en-GB" altLang="de-DE" sz="1800" dirty="0" err="1">
                <a:sym typeface="Times New Roman" pitchFamily="18" charset="0"/>
              </a:rPr>
              <a:t>H</a:t>
            </a:r>
            <a:r>
              <a:rPr lang="en-GB" altLang="de-DE" sz="1800" dirty="0" err="1">
                <a:cs typeface="Times New Roman" pitchFamily="18" charset="0"/>
                <a:sym typeface="Times New Roman" pitchFamily="18" charset="0"/>
              </a:rPr>
              <a:t>ö</a:t>
            </a:r>
            <a:r>
              <a:rPr lang="en-GB" altLang="de-DE" sz="1800" dirty="0" err="1">
                <a:sym typeface="Times New Roman" pitchFamily="18" charset="0"/>
              </a:rPr>
              <a:t>hne</a:t>
            </a:r>
            <a:r>
              <a:rPr lang="en-GB" altLang="de-DE" sz="1800" dirty="0">
                <a:sym typeface="Times New Roman" pitchFamily="18" charset="0"/>
              </a:rPr>
              <a:t> a</a:t>
            </a:r>
            <a:r>
              <a:rPr lang="en-GB" altLang="de-DE" sz="1800" dirty="0" smtClean="0">
                <a:sym typeface="Times New Roman" pitchFamily="18" charset="0"/>
              </a:rPr>
              <a:t>nd R. </a:t>
            </a:r>
            <a:r>
              <a:rPr lang="en-GB" altLang="de-DE" sz="1800" dirty="0">
                <a:sym typeface="Times New Roman" pitchFamily="18" charset="0"/>
              </a:rPr>
              <a:t>Bernstein (1986) “Shading 3D-images from CT using </a:t>
            </a:r>
            <a:r>
              <a:rPr lang="en-GB" altLang="de-DE" sz="1800" dirty="0" err="1">
                <a:sym typeface="Times New Roman" pitchFamily="18" charset="0"/>
              </a:rPr>
              <a:t>gray</a:t>
            </a:r>
            <a:r>
              <a:rPr lang="en-GB" altLang="de-DE" sz="1800" dirty="0">
                <a:sym typeface="Times New Roman" pitchFamily="18" charset="0"/>
              </a:rPr>
              <a:t> level gradients”, </a:t>
            </a:r>
            <a:r>
              <a:rPr lang="en-GB" altLang="de-DE" sz="1800" i="1" dirty="0">
                <a:sym typeface="Times New Roman" pitchFamily="18" charset="0"/>
              </a:rPr>
              <a:t>IEEE Trans. Med. Imaging</a:t>
            </a:r>
            <a:r>
              <a:rPr lang="en-GB" altLang="de-DE" sz="1800" dirty="0">
                <a:sym typeface="Times New Roman" pitchFamily="18" charset="0"/>
              </a:rPr>
              <a:t> MI-5, (1986), </a:t>
            </a:r>
            <a:r>
              <a:rPr lang="en-GB" altLang="de-DE" sz="1800" dirty="0" smtClean="0">
                <a:sym typeface="Times New Roman" pitchFamily="18" charset="0"/>
              </a:rPr>
              <a:t>pp. 45-47</a:t>
            </a:r>
          </a:p>
          <a:p>
            <a:pPr>
              <a:spcBef>
                <a:spcPts val="875"/>
              </a:spcBef>
              <a:spcAft>
                <a:spcPts val="0"/>
              </a:spcAft>
              <a:buClrTx/>
            </a:pPr>
            <a:r>
              <a:rPr lang="en-GB" altLang="de-DE" sz="1800" dirty="0" smtClean="0">
                <a:sym typeface="Times New Roman" pitchFamily="18" charset="0"/>
              </a:rPr>
              <a:t>D. </a:t>
            </a:r>
            <a:r>
              <a:rPr lang="en-GB" altLang="de-DE" sz="1800" dirty="0" err="1">
                <a:sym typeface="Times New Roman" pitchFamily="18" charset="0"/>
              </a:rPr>
              <a:t>Jönsson</a:t>
            </a:r>
            <a:r>
              <a:rPr lang="en-GB" altLang="de-DE" sz="1800" dirty="0">
                <a:sym typeface="Times New Roman" pitchFamily="18" charset="0"/>
              </a:rPr>
              <a:t>, </a:t>
            </a:r>
            <a:r>
              <a:rPr lang="en-GB" altLang="de-DE" sz="1800" dirty="0" smtClean="0">
                <a:sym typeface="Times New Roman" pitchFamily="18" charset="0"/>
              </a:rPr>
              <a:t>E. </a:t>
            </a:r>
            <a:r>
              <a:rPr lang="en-GB" altLang="de-DE" sz="1800" dirty="0" err="1">
                <a:sym typeface="Times New Roman" pitchFamily="18" charset="0"/>
              </a:rPr>
              <a:t>Sunden</a:t>
            </a:r>
            <a:r>
              <a:rPr lang="en-GB" altLang="de-DE" sz="1800" dirty="0">
                <a:sym typeface="Times New Roman" pitchFamily="18" charset="0"/>
              </a:rPr>
              <a:t>, </a:t>
            </a:r>
            <a:r>
              <a:rPr lang="en-GB" altLang="de-DE" sz="1800" dirty="0" smtClean="0">
                <a:sym typeface="Times New Roman" pitchFamily="18" charset="0"/>
              </a:rPr>
              <a:t>A. </a:t>
            </a:r>
            <a:r>
              <a:rPr lang="en-GB" altLang="de-DE" sz="1800" dirty="0" err="1">
                <a:sym typeface="Times New Roman" pitchFamily="18" charset="0"/>
              </a:rPr>
              <a:t>Ynnerman</a:t>
            </a:r>
            <a:r>
              <a:rPr lang="en-GB" altLang="de-DE" sz="1800" dirty="0">
                <a:sym typeface="Times New Roman" pitchFamily="18" charset="0"/>
              </a:rPr>
              <a:t>, </a:t>
            </a:r>
            <a:r>
              <a:rPr lang="en-GB" altLang="de-DE" sz="1800" dirty="0" smtClean="0">
                <a:sym typeface="Times New Roman" pitchFamily="18" charset="0"/>
              </a:rPr>
              <a:t>T. Ropinski: A </a:t>
            </a:r>
            <a:r>
              <a:rPr lang="en-GB" altLang="de-DE" sz="1800" dirty="0">
                <a:sym typeface="Times New Roman" pitchFamily="18" charset="0"/>
              </a:rPr>
              <a:t>Survey of Volumetric Illumination Techniques for Interactive Volume Rendering. </a:t>
            </a:r>
            <a:r>
              <a:rPr lang="en-GB" altLang="de-DE" sz="1800" i="1" dirty="0" err="1">
                <a:sym typeface="Times New Roman" pitchFamily="18" charset="0"/>
              </a:rPr>
              <a:t>Comput</a:t>
            </a:r>
            <a:r>
              <a:rPr lang="en-GB" altLang="de-DE" sz="1800" i="1" dirty="0">
                <a:sym typeface="Times New Roman" pitchFamily="18" charset="0"/>
              </a:rPr>
              <a:t>. Graph. Forum </a:t>
            </a:r>
            <a:r>
              <a:rPr lang="en-GB" altLang="de-DE" sz="1800" dirty="0">
                <a:sym typeface="Times New Roman" pitchFamily="18" charset="0"/>
              </a:rPr>
              <a:t>33(1): 27-51 (2014)</a:t>
            </a:r>
            <a:endParaRPr lang="en-GB" altLang="de-DE" sz="1800" dirty="0" smtClean="0">
              <a:sym typeface="Times New Roman" pitchFamily="18" charset="0"/>
            </a:endParaRPr>
          </a:p>
          <a:p>
            <a:pPr>
              <a:spcBef>
                <a:spcPts val="875"/>
              </a:spcBef>
              <a:spcAft>
                <a:spcPts val="0"/>
              </a:spcAft>
              <a:buClrTx/>
            </a:pPr>
            <a:r>
              <a:rPr lang="de-DE" sz="1800" dirty="0"/>
              <a:t>A. Kratz, M. </a:t>
            </a:r>
            <a:r>
              <a:rPr lang="de-DE" sz="1800" dirty="0" err="1"/>
              <a:t>Hadwiger</a:t>
            </a:r>
            <a:r>
              <a:rPr lang="de-DE" sz="1800" dirty="0"/>
              <a:t>, R. </a:t>
            </a:r>
            <a:r>
              <a:rPr lang="de-DE" sz="1800" dirty="0" err="1"/>
              <a:t>Splechtna</a:t>
            </a:r>
            <a:r>
              <a:rPr lang="de-DE" sz="1800" dirty="0"/>
              <a:t>, A. Fuhrmann, K. Bühler. „</a:t>
            </a:r>
            <a:r>
              <a:rPr lang="en-US" sz="1800" dirty="0"/>
              <a:t>GPU-Based High-Quality Volume Rendering For Virtual Environments</a:t>
            </a:r>
            <a:r>
              <a:rPr lang="en-US" sz="1800" i="1" dirty="0"/>
              <a:t>”, Proc. </a:t>
            </a:r>
            <a:r>
              <a:rPr lang="en-US" sz="1800" i="1" dirty="0" smtClean="0"/>
              <a:t>of </a:t>
            </a:r>
            <a:r>
              <a:rPr lang="en-US" sz="1800" i="1" dirty="0"/>
              <a:t>Workshop on Augmented Environments for Medical Imaging and Computer Aided Surgery </a:t>
            </a:r>
            <a:r>
              <a:rPr lang="en-US" sz="1800" dirty="0"/>
              <a:t>(AMI-ARCS), 2006</a:t>
            </a:r>
          </a:p>
          <a:p>
            <a:pPr>
              <a:spcBef>
                <a:spcPts val="875"/>
              </a:spcBef>
              <a:spcAft>
                <a:spcPts val="750"/>
              </a:spcAft>
              <a:buClrTx/>
            </a:pPr>
            <a:endParaRPr lang="en-GB" altLang="de-DE" sz="1800" dirty="0">
              <a:sym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28625" y="0"/>
            <a:ext cx="8077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2800">
                <a:sym typeface="Times New Roman" pitchFamily="18" charset="0"/>
              </a:rPr>
              <a:t>Literature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304800" y="928688"/>
            <a:ext cx="8610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/>
          <a:lstStyle>
            <a:lvl1pPr marL="684213" indent="-682625" algn="l" eaLnBrk="0" hangingPunct="0">
              <a:spcBef>
                <a:spcPts val="6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ym typeface="Times New Roman" pitchFamily="18" charset="0"/>
              </a:rPr>
              <a:t>P </a:t>
            </a:r>
            <a:r>
              <a:rPr lang="en-GB" altLang="de-DE" sz="1800" dirty="0" err="1">
                <a:sym typeface="Times New Roman" pitchFamily="18" charset="0"/>
              </a:rPr>
              <a:t>Lacroute</a:t>
            </a:r>
            <a:r>
              <a:rPr lang="en-GB" altLang="de-DE" sz="1800" dirty="0">
                <a:sym typeface="Times New Roman" pitchFamily="18" charset="0"/>
              </a:rPr>
              <a:t> </a:t>
            </a:r>
            <a:r>
              <a:rPr lang="en-GB" altLang="de-DE" sz="1800" dirty="0" smtClean="0">
                <a:sym typeface="Times New Roman" pitchFamily="18" charset="0"/>
              </a:rPr>
              <a:t>und </a:t>
            </a:r>
            <a:r>
              <a:rPr lang="en-GB" altLang="de-DE" sz="1800" dirty="0">
                <a:sym typeface="Times New Roman" pitchFamily="18" charset="0"/>
              </a:rPr>
              <a:t>M </a:t>
            </a:r>
            <a:r>
              <a:rPr lang="en-GB" altLang="de-DE" sz="1800" dirty="0" err="1">
                <a:sym typeface="Times New Roman" pitchFamily="18" charset="0"/>
              </a:rPr>
              <a:t>Levoy</a:t>
            </a:r>
            <a:r>
              <a:rPr lang="en-GB" altLang="de-DE" sz="1800" dirty="0">
                <a:sym typeface="Times New Roman" pitchFamily="18" charset="0"/>
              </a:rPr>
              <a:t> (1994) “Fast Volume Rendering Using a Shear-Warp </a:t>
            </a:r>
            <a:r>
              <a:rPr lang="en-GB" altLang="de-DE" sz="1800" dirty="0" smtClean="0">
                <a:sym typeface="Times New Roman" pitchFamily="18" charset="0"/>
              </a:rPr>
              <a:t>Factorization </a:t>
            </a:r>
            <a:r>
              <a:rPr lang="en-GB" altLang="de-DE" sz="1800" dirty="0">
                <a:sym typeface="Times New Roman" pitchFamily="18" charset="0"/>
              </a:rPr>
              <a:t>of the Viewing Transformation”, </a:t>
            </a:r>
            <a:r>
              <a:rPr lang="en-GB" altLang="de-DE" sz="1800" i="1" dirty="0">
                <a:sym typeface="Times New Roman" pitchFamily="18" charset="0"/>
              </a:rPr>
              <a:t>Proc. of SIGGRAPH '94</a:t>
            </a:r>
            <a:r>
              <a:rPr lang="en-GB" altLang="de-DE" sz="1800" dirty="0">
                <a:sym typeface="Times New Roman" pitchFamily="18" charset="0"/>
              </a:rPr>
              <a:t>, </a:t>
            </a:r>
            <a:r>
              <a:rPr lang="en-GB" altLang="de-DE" sz="1800" dirty="0" smtClean="0">
                <a:sym typeface="Times New Roman" pitchFamily="18" charset="0"/>
              </a:rPr>
              <a:t>pp. </a:t>
            </a:r>
            <a:r>
              <a:rPr lang="en-GB" altLang="de-DE" sz="1800" dirty="0">
                <a:sym typeface="Times New Roman" pitchFamily="18" charset="0"/>
              </a:rPr>
              <a:t>451-458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olidFill>
                  <a:schemeClr val="tx1"/>
                </a:solidFill>
                <a:sym typeface="Times New Roman" pitchFamily="18" charset="0"/>
              </a:rPr>
              <a:t>P </a:t>
            </a:r>
            <a:r>
              <a:rPr lang="en-GB" altLang="de-DE" sz="1800" dirty="0" err="1">
                <a:solidFill>
                  <a:schemeClr val="tx1"/>
                </a:solidFill>
                <a:sym typeface="Times New Roman" pitchFamily="18" charset="0"/>
              </a:rPr>
              <a:t>Lacroute</a:t>
            </a:r>
            <a:r>
              <a:rPr lang="en-GB" altLang="de-DE" sz="1800" dirty="0">
                <a:solidFill>
                  <a:schemeClr val="tx1"/>
                </a:solidFill>
                <a:sym typeface="Times New Roman" pitchFamily="18" charset="0"/>
              </a:rPr>
              <a:t> (1995) 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Fast Volume Rendering Using a Shear-Warp Factorization of the Viewing Transformation</a:t>
            </a:r>
            <a:r>
              <a:rPr lang="en-GB" altLang="de-DE" sz="1800" dirty="0">
                <a:solidFill>
                  <a:schemeClr val="tx1"/>
                </a:solidFill>
                <a:sym typeface="Times New Roman" pitchFamily="18" charset="0"/>
              </a:rPr>
              <a:t>, PhD-Thesis, Stanford </a:t>
            </a:r>
            <a:r>
              <a:rPr lang="en-GB" altLang="de-DE" sz="1800" dirty="0" smtClean="0">
                <a:solidFill>
                  <a:schemeClr val="tx1"/>
                </a:solidFill>
                <a:sym typeface="Times New Roman" pitchFamily="18" charset="0"/>
              </a:rPr>
              <a:t>(available online)</a:t>
            </a:r>
            <a:endParaRPr lang="en-GB" altLang="de-DE" sz="1800" dirty="0">
              <a:solidFill>
                <a:schemeClr val="tx1"/>
              </a:solidFill>
              <a:sym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ym typeface="Times New Roman" pitchFamily="18" charset="0"/>
              </a:rPr>
              <a:t>D </a:t>
            </a:r>
            <a:r>
              <a:rPr lang="en-GB" altLang="de-DE" sz="1800" dirty="0" err="1">
                <a:sym typeface="Times New Roman" pitchFamily="18" charset="0"/>
              </a:rPr>
              <a:t>Laur</a:t>
            </a:r>
            <a:r>
              <a:rPr lang="en-GB" altLang="de-DE" sz="1800" dirty="0">
                <a:sym typeface="Times New Roman" pitchFamily="18" charset="0"/>
              </a:rPr>
              <a:t> und P </a:t>
            </a:r>
            <a:r>
              <a:rPr lang="en-GB" altLang="de-DE" sz="1800" dirty="0" err="1">
                <a:sym typeface="Times New Roman" pitchFamily="18" charset="0"/>
              </a:rPr>
              <a:t>Hanrahan</a:t>
            </a:r>
            <a:r>
              <a:rPr lang="en-GB" altLang="de-DE" sz="1800" dirty="0">
                <a:sym typeface="Times New Roman" pitchFamily="18" charset="0"/>
              </a:rPr>
              <a:t> (1991) “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Hierarchical Splatting: A Progressive Refinement Algorithm for Volume Rendering</a:t>
            </a:r>
            <a:r>
              <a:rPr lang="en-GB" altLang="de-DE" sz="1800" dirty="0">
                <a:sym typeface="Times New Roman" pitchFamily="18" charset="0"/>
              </a:rPr>
              <a:t>”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i="1" dirty="0">
                <a:sym typeface="Times New Roman" pitchFamily="18" charset="0"/>
              </a:rPr>
              <a:t>Proc. of SIGGRAPH '91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pp. 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285-288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ym typeface="Times New Roman" pitchFamily="18" charset="0"/>
              </a:rPr>
              <a:t>M </a:t>
            </a:r>
            <a:r>
              <a:rPr lang="en-GB" altLang="de-DE" sz="1800" dirty="0" err="1">
                <a:sym typeface="Times New Roman" pitchFamily="18" charset="0"/>
              </a:rPr>
              <a:t>Levoy</a:t>
            </a:r>
            <a:r>
              <a:rPr lang="en-GB" altLang="de-DE" sz="1800" dirty="0">
                <a:sym typeface="Times New Roman" pitchFamily="18" charset="0"/>
              </a:rPr>
              <a:t> (1988) “Display of Surfaces from Volume Data”, </a:t>
            </a:r>
            <a:r>
              <a:rPr lang="en-GB" altLang="de-DE" sz="1800" i="1" dirty="0">
                <a:sym typeface="Times New Roman" pitchFamily="18" charset="0"/>
              </a:rPr>
              <a:t>IEEE Graphics and Applications, </a:t>
            </a:r>
            <a:r>
              <a:rPr lang="en-GB" altLang="de-DE" sz="1800" dirty="0" smtClean="0">
                <a:sym typeface="Times New Roman" pitchFamily="18" charset="0"/>
              </a:rPr>
              <a:t>Vol. 8(3):29-37 </a:t>
            </a:r>
            <a:endParaRPr lang="en-GB" altLang="de-DE" sz="1800" dirty="0">
              <a:sym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M </a:t>
            </a:r>
            <a:r>
              <a:rPr lang="en-GB" altLang="de-DE" sz="1800" dirty="0" err="1">
                <a:ea typeface="MS Mincho" pitchFamily="49" charset="-128"/>
                <a:sym typeface="Times New Roman" pitchFamily="18" charset="0"/>
              </a:rPr>
              <a:t>Levoy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 (1990) </a:t>
            </a:r>
            <a:r>
              <a:rPr lang="en-GB" altLang="de-DE" sz="1800" dirty="0">
                <a:sym typeface="Times New Roman" pitchFamily="18" charset="0"/>
              </a:rPr>
              <a:t>“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Volume Rendering by Adaptive Refinement</a:t>
            </a:r>
            <a:r>
              <a:rPr lang="en-GB" altLang="de-DE" sz="1800" dirty="0">
                <a:sym typeface="Times New Roman" pitchFamily="18" charset="0"/>
              </a:rPr>
              <a:t>”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i="1" dirty="0">
                <a:ea typeface="MS Mincho" pitchFamily="49" charset="-128"/>
                <a:sym typeface="Times New Roman" pitchFamily="18" charset="0"/>
              </a:rPr>
              <a:t>The Visual Computer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Vol.6(1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), </a:t>
            </a: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pp. 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2-7, February 1990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M </a:t>
            </a:r>
            <a:r>
              <a:rPr lang="en-GB" altLang="de-DE" sz="1800" dirty="0" err="1">
                <a:ea typeface="MS Mincho" pitchFamily="49" charset="-128"/>
                <a:sym typeface="Times New Roman" pitchFamily="18" charset="0"/>
              </a:rPr>
              <a:t>Levoy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 (1990b) </a:t>
            </a:r>
            <a:r>
              <a:rPr lang="en-GB" altLang="de-DE" sz="1800" dirty="0">
                <a:sym typeface="Times New Roman" pitchFamily="18" charset="0"/>
              </a:rPr>
              <a:t>“A Hybrid </a:t>
            </a:r>
            <a:r>
              <a:rPr lang="en-GB" altLang="de-DE" sz="1800" dirty="0" err="1">
                <a:sym typeface="Times New Roman" pitchFamily="18" charset="0"/>
              </a:rPr>
              <a:t>Raytracer</a:t>
            </a:r>
            <a:r>
              <a:rPr lang="en-GB" altLang="de-DE" sz="1800" dirty="0">
                <a:sym typeface="Times New Roman" pitchFamily="18" charset="0"/>
              </a:rPr>
              <a:t> for Rendering Polygon and Volume Data”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i="1" dirty="0">
                <a:ea typeface="MS Mincho" pitchFamily="49" charset="-128"/>
                <a:sym typeface="Times New Roman" pitchFamily="18" charset="0"/>
              </a:rPr>
              <a:t>IEEE Graphics &amp; Applications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Vol. 10 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(</a:t>
            </a: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2): 33-40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de-DE" sz="1800" dirty="0"/>
              <a:t>Meyer-</a:t>
            </a:r>
            <a:r>
              <a:rPr lang="de-DE" sz="1800" dirty="0" err="1"/>
              <a:t>Spradow</a:t>
            </a:r>
            <a:r>
              <a:rPr lang="de-DE" sz="1800" dirty="0"/>
              <a:t>, J.; Ropinski, T.; </a:t>
            </a:r>
            <a:r>
              <a:rPr lang="de-DE" sz="1800" dirty="0" err="1"/>
              <a:t>Mensmann</a:t>
            </a:r>
            <a:r>
              <a:rPr lang="de-DE" sz="1800" dirty="0"/>
              <a:t>, J.; Hinrichs, K</a:t>
            </a:r>
            <a:r>
              <a:rPr lang="de-DE" sz="1800" dirty="0" smtClean="0"/>
              <a:t>. (2009). </a:t>
            </a:r>
            <a:r>
              <a:rPr lang="de-DE" sz="1800" dirty="0"/>
              <a:t>"</a:t>
            </a:r>
            <a:r>
              <a:rPr lang="de-DE" sz="1800" dirty="0" err="1"/>
              <a:t>Voreen</a:t>
            </a:r>
            <a:r>
              <a:rPr lang="de-DE" sz="1800" dirty="0"/>
              <a:t>: A Rapid-</a:t>
            </a:r>
            <a:r>
              <a:rPr lang="de-DE" sz="1800" dirty="0" err="1"/>
              <a:t>Prototyping</a:t>
            </a:r>
            <a:r>
              <a:rPr lang="de-DE" sz="1800" dirty="0"/>
              <a:t> Environment for Ray-Casting-</a:t>
            </a:r>
            <a:r>
              <a:rPr lang="de-DE" sz="1800" dirty="0" err="1"/>
              <a:t>Based</a:t>
            </a:r>
            <a:r>
              <a:rPr lang="de-DE" sz="1800" dirty="0"/>
              <a:t> Volume </a:t>
            </a:r>
            <a:r>
              <a:rPr lang="de-DE" sz="1800" dirty="0" err="1"/>
              <a:t>Visualizations</a:t>
            </a:r>
            <a:r>
              <a:rPr lang="de-DE" sz="1800" dirty="0"/>
              <a:t>," </a:t>
            </a:r>
            <a:r>
              <a:rPr lang="de-DE" sz="1800" i="1" dirty="0"/>
              <a:t>IEEE</a:t>
            </a:r>
            <a:r>
              <a:rPr lang="de-DE" sz="1800" dirty="0"/>
              <a:t> </a:t>
            </a:r>
            <a:r>
              <a:rPr lang="de-DE" sz="1800" i="1" dirty="0" smtClean="0"/>
              <a:t>Computer </a:t>
            </a:r>
            <a:r>
              <a:rPr lang="de-DE" sz="1800" i="1" dirty="0"/>
              <a:t>Graphics and </a:t>
            </a:r>
            <a:r>
              <a:rPr lang="de-DE" sz="1800" i="1" dirty="0" smtClean="0"/>
              <a:t>Applications</a:t>
            </a:r>
            <a:r>
              <a:rPr lang="de-DE" sz="1800" dirty="0" smtClean="0"/>
              <a:t>, vol.29 (6): 6-13</a:t>
            </a:r>
            <a:r>
              <a:rPr lang="de-DE" sz="1800" dirty="0"/>
              <a:t>, </a:t>
            </a:r>
            <a:r>
              <a:rPr lang="de-DE" sz="1800" dirty="0" smtClean="0"/>
              <a:t>2009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H </a:t>
            </a:r>
            <a:r>
              <a:rPr lang="en-GB" altLang="de-DE" sz="1800" dirty="0" err="1">
                <a:ea typeface="MS Mincho" pitchFamily="49" charset="-128"/>
                <a:sym typeface="Times New Roman" pitchFamily="18" charset="0"/>
              </a:rPr>
              <a:t>Noordmans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A </a:t>
            </a:r>
            <a:r>
              <a:rPr lang="en-GB" altLang="de-DE" sz="1800" dirty="0" err="1">
                <a:ea typeface="MS Mincho" pitchFamily="49" charset="-128"/>
                <a:sym typeface="Times New Roman" pitchFamily="18" charset="0"/>
              </a:rPr>
              <a:t>Smeulders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 und H Van der </a:t>
            </a:r>
            <a:r>
              <a:rPr lang="en-GB" altLang="de-DE" sz="1800" dirty="0" err="1">
                <a:ea typeface="MS Mincho" pitchFamily="49" charset="-128"/>
                <a:sym typeface="Times New Roman" pitchFamily="18" charset="0"/>
              </a:rPr>
              <a:t>Voort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 (1997) “Fast Volume Render Techniques for Interactive Analysis”, </a:t>
            </a:r>
            <a:r>
              <a:rPr lang="en-GB" altLang="de-DE" sz="1800" i="1" dirty="0">
                <a:ea typeface="MS Mincho" pitchFamily="49" charset="-128"/>
                <a:sym typeface="Times New Roman" pitchFamily="18" charset="0"/>
              </a:rPr>
              <a:t>Visual Computer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Vol. 13(8): 345-358</a:t>
            </a:r>
            <a:endParaRPr lang="en-GB" altLang="de-DE" sz="1800" dirty="0">
              <a:ea typeface="MS Mincho" pitchFamily="49" charset="-128"/>
              <a:sym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28600" y="61913"/>
            <a:ext cx="868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2800">
                <a:sym typeface="Times New Roman" pitchFamily="18" charset="0"/>
              </a:rPr>
              <a:t>Literature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428625" y="785813"/>
            <a:ext cx="846455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/>
          <a:lstStyle>
            <a:lvl1pPr marL="684213" indent="-682625" algn="l" eaLnBrk="0" hangingPunct="0">
              <a:spcBef>
                <a:spcPts val="6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ym typeface="Times New Roman" pitchFamily="18" charset="0"/>
              </a:rPr>
              <a:t>J </a:t>
            </a:r>
            <a:r>
              <a:rPr lang="en-GB" altLang="de-DE" sz="1800" dirty="0" err="1">
                <a:sym typeface="Times New Roman" pitchFamily="18" charset="0"/>
              </a:rPr>
              <a:t>Oikarinen</a:t>
            </a:r>
            <a:r>
              <a:rPr lang="en-GB" altLang="de-DE" sz="1800" dirty="0">
                <a:sym typeface="Times New Roman" pitchFamily="18" charset="0"/>
              </a:rPr>
              <a:t>, R </a:t>
            </a:r>
            <a:r>
              <a:rPr lang="en-GB" altLang="de-DE" sz="1800" dirty="0" err="1">
                <a:sym typeface="Times New Roman" pitchFamily="18" charset="0"/>
              </a:rPr>
              <a:t>Hietala</a:t>
            </a:r>
            <a:r>
              <a:rPr lang="en-GB" altLang="de-DE" sz="1800" dirty="0">
                <a:sym typeface="Times New Roman" pitchFamily="18" charset="0"/>
              </a:rPr>
              <a:t> und L </a:t>
            </a:r>
            <a:r>
              <a:rPr lang="en-GB" altLang="de-DE" sz="1800" dirty="0" err="1">
                <a:sym typeface="Times New Roman" pitchFamily="18" charset="0"/>
              </a:rPr>
              <a:t>Jyrkinen</a:t>
            </a:r>
            <a:r>
              <a:rPr lang="en-GB" altLang="de-DE" sz="1800" dirty="0">
                <a:sym typeface="Times New Roman" pitchFamily="18" charset="0"/>
              </a:rPr>
              <a:t> (2000) “High Quality Volume Rendering Using Seed Filling in View Lattice”, In: Chen et al. (2000), </a:t>
            </a:r>
            <a:r>
              <a:rPr lang="en-GB" altLang="de-DE" sz="1800" dirty="0" smtClean="0">
                <a:sym typeface="Times New Roman" pitchFamily="18" charset="0"/>
              </a:rPr>
              <a:t>pp. </a:t>
            </a:r>
            <a:r>
              <a:rPr lang="en-GB" altLang="de-DE" sz="1800" dirty="0">
                <a:sym typeface="Times New Roman" pitchFamily="18" charset="0"/>
              </a:rPr>
              <a:t>199-210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A </a:t>
            </a:r>
            <a:r>
              <a:rPr lang="en-GB" altLang="de-DE" sz="1800" dirty="0" err="1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Pommert</a:t>
            </a: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 (2004) </a:t>
            </a:r>
            <a:r>
              <a:rPr lang="en-GB" altLang="de-DE" sz="1800" i="1" dirty="0" err="1">
                <a:solidFill>
                  <a:schemeClr val="tx1"/>
                </a:solidFill>
                <a:sym typeface="Times New Roman" pitchFamily="18" charset="0"/>
              </a:rPr>
              <a:t>Simulationsstudien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GB" altLang="de-DE" sz="1800" i="1" dirty="0" err="1">
                <a:solidFill>
                  <a:schemeClr val="tx1"/>
                </a:solidFill>
                <a:sym typeface="Times New Roman" pitchFamily="18" charset="0"/>
              </a:rPr>
              <a:t>zur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GB" altLang="de-DE" sz="1800" i="1" dirty="0" err="1">
                <a:solidFill>
                  <a:schemeClr val="tx1"/>
                </a:solidFill>
                <a:sym typeface="Times New Roman" pitchFamily="18" charset="0"/>
              </a:rPr>
              <a:t>Untersuchung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 der </a:t>
            </a:r>
            <a:r>
              <a:rPr lang="en-GB" altLang="de-DE" sz="1800" i="1" dirty="0" err="1">
                <a:solidFill>
                  <a:schemeClr val="tx1"/>
                </a:solidFill>
                <a:sym typeface="Times New Roman" pitchFamily="18" charset="0"/>
              </a:rPr>
              <a:t>Bildqualität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GB" altLang="de-DE" sz="1800" i="1" dirty="0" err="1">
                <a:solidFill>
                  <a:schemeClr val="tx1"/>
                </a:solidFill>
                <a:sym typeface="Times New Roman" pitchFamily="18" charset="0"/>
              </a:rPr>
              <a:t>für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 die 3D-Visualisierung </a:t>
            </a:r>
            <a:r>
              <a:rPr lang="en-GB" altLang="de-DE" sz="1800" i="1" dirty="0" err="1">
                <a:solidFill>
                  <a:schemeClr val="tx1"/>
                </a:solidFill>
                <a:sym typeface="Times New Roman" pitchFamily="18" charset="0"/>
              </a:rPr>
              <a:t>tomografischer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GB" altLang="de-DE" sz="1800" i="1" dirty="0" err="1">
                <a:solidFill>
                  <a:schemeClr val="tx1"/>
                </a:solidFill>
                <a:sym typeface="Times New Roman" pitchFamily="18" charset="0"/>
              </a:rPr>
              <a:t>Volumendaten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,</a:t>
            </a:r>
            <a:r>
              <a:rPr lang="en-GB" altLang="de-DE" sz="1800" dirty="0">
                <a:solidFill>
                  <a:schemeClr val="tx1"/>
                </a:solidFill>
                <a:sym typeface="Times New Roman" pitchFamily="18" charset="0"/>
              </a:rPr>
              <a:t> </a:t>
            </a: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Dissertation am </a:t>
            </a:r>
            <a:r>
              <a:rPr lang="en-GB" altLang="de-DE" sz="1800" dirty="0" err="1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Institut</a:t>
            </a: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 </a:t>
            </a:r>
            <a:r>
              <a:rPr lang="en-GB" altLang="de-DE" sz="1800" dirty="0" err="1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für</a:t>
            </a: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 </a:t>
            </a:r>
            <a:r>
              <a:rPr lang="en-GB" altLang="de-DE" sz="1800" dirty="0" err="1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Mathematik</a:t>
            </a: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 und </a:t>
            </a:r>
            <a:r>
              <a:rPr lang="en-GB" altLang="de-DE" sz="1800" dirty="0" err="1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Datenverarbeitung</a:t>
            </a: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 in der </a:t>
            </a:r>
            <a:r>
              <a:rPr lang="en-GB" altLang="de-DE" sz="1800" dirty="0" err="1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Medizin</a:t>
            </a: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dirty="0" err="1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Universitätsklinikum</a:t>
            </a:r>
            <a:r>
              <a:rPr lang="en-GB" altLang="de-DE" sz="1800" dirty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 </a:t>
            </a:r>
            <a:r>
              <a:rPr lang="en-GB" altLang="de-DE" sz="1800" dirty="0" smtClean="0">
                <a:solidFill>
                  <a:schemeClr val="tx1"/>
                </a:solidFill>
                <a:ea typeface="MS Mincho" pitchFamily="49" charset="-128"/>
                <a:sym typeface="Times New Roman" pitchFamily="18" charset="0"/>
              </a:rPr>
              <a:t>Hamburg-Eppendorf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de-DE" sz="1800" dirty="0" smtClean="0"/>
              <a:t>M. </a:t>
            </a:r>
            <a:r>
              <a:rPr lang="de-DE" sz="1800" dirty="0" err="1"/>
              <a:t>Salvi</a:t>
            </a:r>
            <a:r>
              <a:rPr lang="de-DE" sz="1800" dirty="0"/>
              <a:t>, </a:t>
            </a:r>
            <a:r>
              <a:rPr lang="de-DE" sz="1800" dirty="0" smtClean="0"/>
              <a:t>K. </a:t>
            </a:r>
            <a:r>
              <a:rPr lang="de-DE" sz="1800" dirty="0" err="1"/>
              <a:t>Vidimče</a:t>
            </a:r>
            <a:r>
              <a:rPr lang="de-DE" sz="1800" dirty="0"/>
              <a:t>, </a:t>
            </a:r>
            <a:r>
              <a:rPr lang="de-DE" sz="1800" dirty="0" smtClean="0"/>
              <a:t>A. </a:t>
            </a:r>
            <a:r>
              <a:rPr lang="de-DE" sz="1800" dirty="0"/>
              <a:t>Lauritzen, </a:t>
            </a:r>
            <a:r>
              <a:rPr lang="de-DE" sz="1800" dirty="0" smtClean="0"/>
              <a:t>A. </a:t>
            </a:r>
            <a:r>
              <a:rPr lang="de-DE" sz="1800" dirty="0" err="1"/>
              <a:t>Lefohn</a:t>
            </a:r>
            <a:r>
              <a:rPr lang="de-DE" sz="1800" dirty="0"/>
              <a:t>. 2010. Adaptive </a:t>
            </a:r>
            <a:r>
              <a:rPr lang="de-DE" sz="1800" dirty="0" err="1"/>
              <a:t>volumetric</a:t>
            </a:r>
            <a:r>
              <a:rPr lang="de-DE" sz="1800" dirty="0"/>
              <a:t> </a:t>
            </a:r>
            <a:r>
              <a:rPr lang="de-DE" sz="1800" dirty="0" err="1"/>
              <a:t>shadow</a:t>
            </a:r>
            <a:r>
              <a:rPr lang="de-DE" sz="1800" dirty="0"/>
              <a:t> maps. </a:t>
            </a:r>
            <a:r>
              <a:rPr lang="de-DE" sz="1800" i="1" dirty="0" err="1" smtClean="0"/>
              <a:t>Proc</a:t>
            </a:r>
            <a:r>
              <a:rPr lang="de-DE" sz="1800" i="1" dirty="0" smtClean="0"/>
              <a:t>. </a:t>
            </a:r>
            <a:r>
              <a:rPr lang="de-DE" sz="1800" i="1" dirty="0"/>
              <a:t>of </a:t>
            </a:r>
            <a:r>
              <a:rPr lang="de-DE" sz="1800" i="1" dirty="0" err="1" smtClean="0"/>
              <a:t>Eurographics</a:t>
            </a:r>
            <a:r>
              <a:rPr lang="de-DE" sz="1800" i="1" dirty="0" smtClean="0"/>
              <a:t> </a:t>
            </a:r>
            <a:r>
              <a:rPr lang="de-DE" sz="1800" i="1" dirty="0" err="1"/>
              <a:t>conference</a:t>
            </a:r>
            <a:r>
              <a:rPr lang="de-DE" sz="1800" i="1" dirty="0"/>
              <a:t> on Rendering</a:t>
            </a:r>
            <a:r>
              <a:rPr lang="de-DE" sz="1800" dirty="0"/>
              <a:t> (EGSR'10</a:t>
            </a:r>
            <a:r>
              <a:rPr lang="de-DE" sz="1800" dirty="0" smtClean="0"/>
              <a:t>), pp. 1289-1296</a:t>
            </a:r>
          </a:p>
          <a:p>
            <a:r>
              <a:rPr lang="de-DE" sz="1800" dirty="0" smtClean="0"/>
              <a:t>SIGGRAPH Course. </a:t>
            </a:r>
            <a:r>
              <a:rPr lang="de-DE" sz="1800" dirty="0" err="1" smtClean="0"/>
              <a:t>Advanced</a:t>
            </a:r>
            <a:r>
              <a:rPr lang="de-DE" sz="1800" dirty="0" smtClean="0"/>
              <a:t> </a:t>
            </a:r>
            <a:r>
              <a:rPr lang="de-DE" sz="1800" dirty="0"/>
              <a:t>Illumination </a:t>
            </a:r>
            <a:r>
              <a:rPr lang="de-DE" sz="1800" dirty="0" err="1"/>
              <a:t>Techniques</a:t>
            </a:r>
            <a:r>
              <a:rPr lang="de-DE" sz="1800" dirty="0"/>
              <a:t> for GPU-</a:t>
            </a:r>
            <a:r>
              <a:rPr lang="de-DE" sz="1800" dirty="0" err="1"/>
              <a:t>Based</a:t>
            </a:r>
            <a:r>
              <a:rPr lang="de-DE" sz="1800" dirty="0"/>
              <a:t> Volume </a:t>
            </a:r>
            <a:r>
              <a:rPr lang="de-DE" sz="1800" dirty="0" smtClean="0"/>
              <a:t>Ray-Casting, C. </a:t>
            </a:r>
            <a:r>
              <a:rPr lang="de-DE" sz="1800" dirty="0" err="1"/>
              <a:t>Rezk</a:t>
            </a:r>
            <a:r>
              <a:rPr lang="de-DE" sz="1800" dirty="0"/>
              <a:t> Salama, </a:t>
            </a:r>
            <a:r>
              <a:rPr lang="de-DE" sz="1800" dirty="0" smtClean="0"/>
              <a:t>M. </a:t>
            </a:r>
            <a:r>
              <a:rPr lang="de-DE" sz="1800" dirty="0" err="1"/>
              <a:t>Hadwiger</a:t>
            </a:r>
            <a:r>
              <a:rPr lang="de-DE" sz="1800" dirty="0"/>
              <a:t>, </a:t>
            </a:r>
            <a:r>
              <a:rPr lang="de-DE" sz="1800" dirty="0" smtClean="0"/>
              <a:t>T. </a:t>
            </a:r>
            <a:r>
              <a:rPr lang="de-DE" sz="1800" dirty="0"/>
              <a:t>Ropinski, </a:t>
            </a:r>
            <a:r>
              <a:rPr lang="de-DE" sz="1800" dirty="0" smtClean="0"/>
              <a:t>P. </a:t>
            </a:r>
            <a:r>
              <a:rPr lang="de-DE" sz="1800" dirty="0" err="1" smtClean="0"/>
              <a:t>Ljung</a:t>
            </a:r>
            <a:r>
              <a:rPr lang="de-DE" sz="1800" dirty="0" smtClean="0"/>
              <a:t>, Course </a:t>
            </a:r>
            <a:r>
              <a:rPr lang="de-DE" sz="1800" dirty="0"/>
              <a:t>at ACM SIGGRAPH </a:t>
            </a:r>
            <a:r>
              <a:rPr lang="de-DE" sz="1800" dirty="0" err="1"/>
              <a:t>Asia</a:t>
            </a:r>
            <a:r>
              <a:rPr lang="de-DE" sz="1800" dirty="0"/>
              <a:t> - 2008 </a:t>
            </a:r>
          </a:p>
          <a:p>
            <a:pPr>
              <a:lnSpc>
                <a:spcPct val="80000"/>
              </a:lnSpc>
              <a:spcAft>
                <a:spcPts val="500"/>
              </a:spcAft>
              <a:buClrTx/>
            </a:pP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L 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Westover (1990) </a:t>
            </a:r>
            <a:r>
              <a:rPr lang="en-GB" altLang="de-DE" sz="1800" dirty="0">
                <a:sym typeface="Times New Roman" pitchFamily="18" charset="0"/>
              </a:rPr>
              <a:t>“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Footprint Evaluation for Volume Rendering</a:t>
            </a:r>
            <a:r>
              <a:rPr lang="en-GB" altLang="de-DE" sz="1800" dirty="0">
                <a:sym typeface="Times New Roman" pitchFamily="18" charset="0"/>
              </a:rPr>
              <a:t>”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, </a:t>
            </a:r>
            <a:r>
              <a:rPr lang="en-GB" altLang="de-DE" sz="1800" i="1" dirty="0">
                <a:sym typeface="Times New Roman" pitchFamily="18" charset="0"/>
              </a:rPr>
              <a:t>Proc. of SIGGRAPH '90</a:t>
            </a:r>
            <a:r>
              <a:rPr lang="en-GB" altLang="de-DE" sz="1800" dirty="0">
                <a:sym typeface="Times New Roman" pitchFamily="18" charset="0"/>
              </a:rPr>
              <a:t>, </a:t>
            </a: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pp</a:t>
            </a:r>
            <a:r>
              <a:rPr lang="en-GB" altLang="de-DE" sz="1800" dirty="0" smtClean="0">
                <a:ea typeface="MS Mincho" pitchFamily="49" charset="-128"/>
                <a:sym typeface="Times New Roman" pitchFamily="18" charset="0"/>
              </a:rPr>
              <a:t>. </a:t>
            </a:r>
            <a:r>
              <a:rPr lang="en-GB" altLang="de-DE" sz="1800" dirty="0">
                <a:ea typeface="MS Mincho" pitchFamily="49" charset="-128"/>
                <a:sym typeface="Times New Roman" pitchFamily="18" charset="0"/>
              </a:rPr>
              <a:t>367-376, August 1990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ym typeface="Times New Roman" pitchFamily="18" charset="0"/>
              </a:rPr>
              <a:t>R. </a:t>
            </a:r>
            <a:r>
              <a:rPr lang="en-GB" altLang="de-DE" sz="1800" dirty="0" err="1">
                <a:sym typeface="Times New Roman" pitchFamily="18" charset="0"/>
              </a:rPr>
              <a:t>Yagel</a:t>
            </a:r>
            <a:r>
              <a:rPr lang="en-GB" altLang="de-DE" sz="1800" dirty="0">
                <a:sym typeface="Times New Roman" pitchFamily="18" charset="0"/>
              </a:rPr>
              <a:t>, A. Kaufman, and Q. Zhang (1991) “Realistic Volume Imaging”, </a:t>
            </a:r>
            <a:r>
              <a:rPr lang="en-GB" altLang="de-DE" sz="1800" i="1" dirty="0">
                <a:sym typeface="Times New Roman" pitchFamily="18" charset="0"/>
              </a:rPr>
              <a:t>IEEE Visualization</a:t>
            </a:r>
            <a:r>
              <a:rPr lang="en-GB" altLang="de-DE" sz="1800" dirty="0">
                <a:sym typeface="Times New Roman" pitchFamily="18" charset="0"/>
              </a:rPr>
              <a:t> '91, S. 226-231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ym typeface="Times New Roman" pitchFamily="18" charset="0"/>
              </a:rPr>
              <a:t>R </a:t>
            </a:r>
            <a:r>
              <a:rPr lang="en-GB" altLang="de-DE" sz="1800" dirty="0" err="1" smtClean="0">
                <a:sym typeface="Times New Roman" pitchFamily="18" charset="0"/>
              </a:rPr>
              <a:t>Yagel</a:t>
            </a:r>
            <a:r>
              <a:rPr lang="en-GB" altLang="de-DE" sz="1800" dirty="0" smtClean="0">
                <a:sym typeface="Times New Roman" pitchFamily="18" charset="0"/>
              </a:rPr>
              <a:t> </a:t>
            </a:r>
            <a:r>
              <a:rPr lang="en-GB" altLang="de-DE" sz="1800" dirty="0">
                <a:sym typeface="Times New Roman" pitchFamily="18" charset="0"/>
              </a:rPr>
              <a:t>(1992) “Template-Based Volume Viewing</a:t>
            </a:r>
            <a:r>
              <a:rPr lang="en-GB" altLang="de-DE" sz="1800" dirty="0" smtClean="0">
                <a:sym typeface="Times New Roman" pitchFamily="18" charset="0"/>
              </a:rPr>
              <a:t>”, </a:t>
            </a:r>
            <a:r>
              <a:rPr lang="en-GB" altLang="de-DE" sz="1800" i="1" dirty="0">
                <a:sym typeface="Times New Roman" pitchFamily="18" charset="0"/>
              </a:rPr>
              <a:t>Computer Graphics Forum</a:t>
            </a:r>
            <a:r>
              <a:rPr lang="en-GB" altLang="de-DE" sz="1800" dirty="0">
                <a:sym typeface="Times New Roman" pitchFamily="18" charset="0"/>
              </a:rPr>
              <a:t>, </a:t>
            </a:r>
            <a:r>
              <a:rPr lang="en-GB" altLang="de-DE" sz="1800" dirty="0" smtClean="0">
                <a:sym typeface="Times New Roman" pitchFamily="18" charset="0"/>
              </a:rPr>
              <a:t>Vol. 11(3</a:t>
            </a:r>
            <a:r>
              <a:rPr lang="en-GB" altLang="de-DE" sz="1800" dirty="0">
                <a:sym typeface="Times New Roman" pitchFamily="18" charset="0"/>
              </a:rPr>
              <a:t>), </a:t>
            </a:r>
            <a:r>
              <a:rPr lang="en-GB" altLang="de-DE" sz="1800" dirty="0" smtClean="0">
                <a:sym typeface="Times New Roman" pitchFamily="18" charset="0"/>
              </a:rPr>
              <a:t>pp. </a:t>
            </a:r>
            <a:r>
              <a:rPr lang="en-GB" altLang="de-DE" sz="1800" dirty="0">
                <a:sym typeface="Times New Roman" pitchFamily="18" charset="0"/>
              </a:rPr>
              <a:t>153-157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ym typeface="Times New Roman" pitchFamily="18" charset="0"/>
              </a:rPr>
              <a:t>KJ </a:t>
            </a:r>
            <a:r>
              <a:rPr lang="en-GB" altLang="de-DE" sz="1800" dirty="0" err="1">
                <a:sym typeface="Times New Roman" pitchFamily="18" charset="0"/>
              </a:rPr>
              <a:t>Zuiderveld</a:t>
            </a:r>
            <a:r>
              <a:rPr lang="en-GB" altLang="de-DE" sz="1800" dirty="0">
                <a:sym typeface="Times New Roman" pitchFamily="18" charset="0"/>
              </a:rPr>
              <a:t>, AH </a:t>
            </a:r>
            <a:r>
              <a:rPr lang="en-GB" altLang="de-DE" sz="1800" dirty="0" err="1">
                <a:sym typeface="Times New Roman" pitchFamily="18" charset="0"/>
              </a:rPr>
              <a:t>Koning</a:t>
            </a:r>
            <a:r>
              <a:rPr lang="en-GB" altLang="de-DE" sz="1800" dirty="0">
                <a:sym typeface="Times New Roman" pitchFamily="18" charset="0"/>
              </a:rPr>
              <a:t>, M </a:t>
            </a:r>
            <a:r>
              <a:rPr lang="en-GB" altLang="de-DE" sz="1800" dirty="0" err="1">
                <a:sym typeface="Times New Roman" pitchFamily="18" charset="0"/>
              </a:rPr>
              <a:t>Viergever</a:t>
            </a:r>
            <a:r>
              <a:rPr lang="en-GB" altLang="de-DE" sz="1800" dirty="0">
                <a:sym typeface="Times New Roman" pitchFamily="18" charset="0"/>
              </a:rPr>
              <a:t> (1992) “Acceleration of Ray Casting using 3d Distance Transforms”, </a:t>
            </a:r>
            <a:r>
              <a:rPr lang="en-GB" altLang="de-DE" sz="1800" i="1" dirty="0">
                <a:sym typeface="Times New Roman" pitchFamily="18" charset="0"/>
              </a:rPr>
              <a:t>Proc. of Visualization in Biomedical Computing</a:t>
            </a:r>
            <a:r>
              <a:rPr lang="en-GB" altLang="de-DE" sz="1800" dirty="0">
                <a:sym typeface="Times New Roman" pitchFamily="18" charset="0"/>
              </a:rPr>
              <a:t>, </a:t>
            </a:r>
            <a:r>
              <a:rPr lang="en-GB" altLang="de-DE" sz="1800" dirty="0" smtClean="0">
                <a:sym typeface="Times New Roman" pitchFamily="18" charset="0"/>
              </a:rPr>
              <a:t>pp. </a:t>
            </a:r>
            <a:r>
              <a:rPr lang="en-GB" altLang="de-DE" sz="1800" dirty="0">
                <a:sym typeface="Times New Roman" pitchFamily="18" charset="0"/>
              </a:rPr>
              <a:t>324-335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</a:pPr>
            <a:r>
              <a:rPr lang="en-GB" altLang="de-DE" sz="1800" dirty="0">
                <a:solidFill>
                  <a:schemeClr val="tx1"/>
                </a:solidFill>
                <a:sym typeface="Times New Roman" pitchFamily="18" charset="0"/>
              </a:rPr>
              <a:t>KJ </a:t>
            </a:r>
            <a:r>
              <a:rPr lang="en-GB" altLang="de-DE" sz="1800" dirty="0" err="1">
                <a:solidFill>
                  <a:schemeClr val="tx1"/>
                </a:solidFill>
                <a:sym typeface="Times New Roman" pitchFamily="18" charset="0"/>
              </a:rPr>
              <a:t>Zuiderveld</a:t>
            </a:r>
            <a:r>
              <a:rPr lang="en-GB" altLang="de-DE" sz="1800" dirty="0">
                <a:solidFill>
                  <a:schemeClr val="tx1"/>
                </a:solidFill>
                <a:sym typeface="Times New Roman" pitchFamily="18" charset="0"/>
              </a:rPr>
              <a:t> (1995) </a:t>
            </a:r>
            <a:r>
              <a:rPr lang="en-GB" altLang="de-DE" sz="1800" i="1" dirty="0">
                <a:solidFill>
                  <a:schemeClr val="tx1"/>
                </a:solidFill>
                <a:sym typeface="Times New Roman" pitchFamily="18" charset="0"/>
              </a:rPr>
              <a:t>Visualization of multimodality medical volume data using object-oriented methods</a:t>
            </a:r>
            <a:r>
              <a:rPr lang="en-GB" altLang="de-DE" sz="1800" dirty="0">
                <a:solidFill>
                  <a:schemeClr val="tx1"/>
                </a:solidFill>
                <a:sym typeface="Times New Roman" pitchFamily="18" charset="0"/>
              </a:rPr>
              <a:t>,  PhD-thesis University of Utrecht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>
                <a:sym typeface="Times New Roman" pitchFamily="18" charset="0"/>
              </a:rPr>
              <a:t>Illumination Effects: Gradient-Based Shading</a:t>
            </a:r>
          </a:p>
        </p:txBody>
      </p:sp>
      <p:sp>
        <p:nvSpPr>
          <p:cNvPr id="71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35682" y="908720"/>
            <a:ext cx="7370515" cy="4967287"/>
          </a:xfrm>
        </p:spPr>
        <p:txBody>
          <a:bodyPr/>
          <a:lstStyle/>
          <a:p>
            <a:r>
              <a:rPr lang="en-US" altLang="de-DE" dirty="0" smtClean="0">
                <a:sym typeface="Times New Roman" pitchFamily="18" charset="0"/>
              </a:rPr>
              <a:t>Approximation of the surface normal through gradient calculation (grey level gradient shading, [</a:t>
            </a:r>
            <a:r>
              <a:rPr lang="en-US" altLang="de-DE" sz="1800" dirty="0" err="1" smtClean="0">
                <a:sym typeface="Times New Roman" pitchFamily="18" charset="0"/>
              </a:rPr>
              <a:t>Höhne</a:t>
            </a:r>
            <a:r>
              <a:rPr lang="en-US" altLang="de-DE" sz="1800" dirty="0" smtClean="0">
                <a:sym typeface="Times New Roman" pitchFamily="18" charset="0"/>
              </a:rPr>
              <a:t>/Bernstein</a:t>
            </a:r>
            <a:r>
              <a:rPr lang="en-US" altLang="de-DE" dirty="0" smtClean="0">
                <a:sym typeface="Times New Roman" pitchFamily="18" charset="0"/>
              </a:rPr>
              <a:t>, </a:t>
            </a:r>
            <a:r>
              <a:rPr lang="en-US" altLang="de-DE" sz="1800" dirty="0" smtClean="0">
                <a:sym typeface="Times New Roman" pitchFamily="18" charset="0"/>
              </a:rPr>
              <a:t>1986] </a:t>
            </a:r>
            <a:r>
              <a:rPr lang="en-US" altLang="de-DE" dirty="0" smtClean="0">
                <a:sym typeface="Times New Roman" pitchFamily="18" charset="0"/>
              </a:rPr>
              <a:t>)</a:t>
            </a:r>
          </a:p>
          <a:p>
            <a:pPr lvl="1"/>
            <a:r>
              <a:rPr lang="en-US" altLang="de-DE" dirty="0" smtClean="0">
                <a:sym typeface="Times New Roman" pitchFamily="18" charset="0"/>
              </a:rPr>
              <a:t>Problem: Storage capacity per voxel (e.g. for 16 bit float: 3 * 2 byte), solutions:</a:t>
            </a:r>
          </a:p>
          <a:p>
            <a:pPr lvl="2"/>
            <a:r>
              <a:rPr lang="en-US" altLang="de-DE" dirty="0" smtClean="0">
                <a:sym typeface="Times New Roman" pitchFamily="18" charset="0"/>
              </a:rPr>
              <a:t>Precision reduction (3 * 8 bit)</a:t>
            </a:r>
          </a:p>
          <a:p>
            <a:pPr lvl="2"/>
            <a:r>
              <a:rPr lang="en-US" altLang="de-DE" dirty="0" smtClean="0">
                <a:sym typeface="Times New Roman" pitchFamily="18" charset="0"/>
              </a:rPr>
              <a:t>Discretization of the normal in a gradient lookup table</a:t>
            </a:r>
          </a:p>
          <a:p>
            <a:pPr lvl="2"/>
            <a:r>
              <a:rPr lang="en-US" altLang="de-DE" dirty="0" smtClean="0">
                <a:sym typeface="Times New Roman" pitchFamily="18" charset="0"/>
              </a:rPr>
              <a:t>On-the-fly calculation</a:t>
            </a:r>
          </a:p>
          <a:p>
            <a:r>
              <a:rPr lang="en-US" altLang="de-DE" dirty="0" smtClean="0">
                <a:sym typeface="Times New Roman" pitchFamily="18" charset="0"/>
              </a:rPr>
              <a:t>Illuminated display of an MRI data set (high sampling rate and trilinear interpolation)</a:t>
            </a:r>
          </a:p>
          <a:p>
            <a:pPr lvl="1"/>
            <a:r>
              <a:rPr lang="en-US" altLang="de-DE" dirty="0" smtClean="0">
                <a:sym typeface="Times New Roman" pitchFamily="18" charset="0"/>
              </a:rPr>
              <a:t>Problems:</a:t>
            </a:r>
          </a:p>
          <a:p>
            <a:pPr lvl="2"/>
            <a:r>
              <a:rPr lang="en-US" altLang="de-DE" b="1" dirty="0" smtClean="0">
                <a:sym typeface="Times New Roman" pitchFamily="18" charset="0"/>
              </a:rPr>
              <a:t>High sensitivity </a:t>
            </a:r>
            <a:r>
              <a:rPr lang="en-US" altLang="de-DE" dirty="0" smtClean="0">
                <a:sym typeface="Times New Roman" pitchFamily="18" charset="0"/>
              </a:rPr>
              <a:t>(consider smoothing of gradients) or ignore small gradients (use the threshold value)</a:t>
            </a:r>
          </a:p>
          <a:p>
            <a:pPr lvl="2"/>
            <a:r>
              <a:rPr lang="en-US" altLang="de-DE" dirty="0" smtClean="0">
                <a:sym typeface="Times New Roman" pitchFamily="18" charset="0"/>
              </a:rPr>
              <a:t>Strength of the gradient is not considered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976688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135731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052888" y="26860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3" y="36576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600" dirty="0" smtClean="0">
                <a:sym typeface="Times New Roman" pitchFamily="18" charset="0"/>
              </a:rPr>
              <a:t>Gradient Estimation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5430837"/>
          </a:xfrm>
        </p:spPr>
        <p:txBody>
          <a:bodyPr lIns="91440" tIns="45720" rIns="91440" bIns="0"/>
          <a:lstStyle/>
          <a:p>
            <a:pPr marL="684213" indent="-682625">
              <a:spcBef>
                <a:spcPct val="0"/>
              </a:spcBef>
              <a:spcAft>
                <a:spcPts val="825"/>
              </a:spcAft>
              <a:buClr>
                <a:srgbClr val="A3C1DB"/>
              </a:buClr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Common gradient estimation schemes (remember Vis-lecture):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(1) Central differences (6 </a:t>
            </a:r>
            <a:r>
              <a:rPr lang="en-GB" altLang="de-DE" sz="2000" dirty="0" err="1" smtClean="0">
                <a:sym typeface="Times New Roman" pitchFamily="18" charset="0"/>
              </a:rPr>
              <a:t>neighbors</a:t>
            </a:r>
            <a:r>
              <a:rPr lang="en-GB" altLang="de-DE" sz="2000" dirty="0" smtClean="0">
                <a:sym typeface="Times New Roman" pitchFamily="18" charset="0"/>
              </a:rPr>
              <a:t>): </a:t>
            </a:r>
          </a:p>
          <a:p>
            <a:pPr marL="684213" indent="-682625">
              <a:spcBef>
                <a:spcPct val="0"/>
              </a:spcBef>
              <a:spcAft>
                <a:spcPts val="825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	  ∂V (X) =  (∂ V/ ∂ x, ∂ V/ ∂ y, ∂ V/ ∂ z)</a:t>
            </a:r>
          </a:p>
          <a:p>
            <a:pPr marL="684213" indent="-682625">
              <a:spcBef>
                <a:spcPct val="0"/>
              </a:spcBef>
              <a:spcAft>
                <a:spcPts val="825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	  ∂ V (x</a:t>
            </a:r>
            <a:r>
              <a:rPr lang="en-GB" altLang="de-DE" sz="2000" baseline="-25000" dirty="0" smtClean="0">
                <a:sym typeface="Times New Roman" pitchFamily="18" charset="0"/>
              </a:rPr>
              <a:t>i</a:t>
            </a:r>
            <a:r>
              <a:rPr lang="en-GB" altLang="de-DE" sz="2000" dirty="0" smtClean="0">
                <a:sym typeface="Times New Roman" pitchFamily="18" charset="0"/>
              </a:rPr>
              <a:t>, </a:t>
            </a:r>
            <a:r>
              <a:rPr lang="en-GB" altLang="de-DE" sz="2000" dirty="0" err="1" smtClean="0">
                <a:sym typeface="Times New Roman" pitchFamily="18" charset="0"/>
              </a:rPr>
              <a:t>y</a:t>
            </a:r>
            <a:r>
              <a:rPr lang="en-GB" altLang="de-DE" sz="2000" baseline="-25000" dirty="0" err="1" smtClean="0">
                <a:sym typeface="Times New Roman" pitchFamily="18" charset="0"/>
              </a:rPr>
              <a:t>j</a:t>
            </a:r>
            <a:r>
              <a:rPr lang="en-GB" altLang="de-DE" sz="2000" dirty="0" smtClean="0">
                <a:sym typeface="Times New Roman" pitchFamily="18" charset="0"/>
              </a:rPr>
              <a:t>,  </a:t>
            </a:r>
            <a:r>
              <a:rPr lang="en-GB" altLang="de-DE" sz="2000" dirty="0" err="1" smtClean="0">
                <a:sym typeface="Times New Roman" pitchFamily="18" charset="0"/>
              </a:rPr>
              <a:t>z</a:t>
            </a:r>
            <a:r>
              <a:rPr lang="en-GB" altLang="de-DE" sz="2000" baseline="-25000" dirty="0" err="1" smtClean="0">
                <a:sym typeface="Times New Roman" pitchFamily="18" charset="0"/>
              </a:rPr>
              <a:t>k</a:t>
            </a:r>
            <a:r>
              <a:rPr lang="en-GB" altLang="de-DE" sz="2000" dirty="0" smtClean="0">
                <a:sym typeface="Times New Roman" pitchFamily="18" charset="0"/>
              </a:rPr>
              <a:t>) = (</a:t>
            </a:r>
            <a:r>
              <a:rPr lang="en-GB" altLang="de-DE" sz="2000" b="1" dirty="0" smtClean="0">
                <a:latin typeface="GothicE" charset="0"/>
                <a:cs typeface="Times New Roman" pitchFamily="18" charset="0"/>
                <a:sym typeface="Times New Roman" pitchFamily="18" charset="0"/>
              </a:rPr>
              <a:t>½</a:t>
            </a:r>
            <a:r>
              <a:rPr lang="en-GB" altLang="de-DE" sz="2000" dirty="0" smtClean="0">
                <a:sym typeface="Times New Roman" pitchFamily="18" charset="0"/>
              </a:rPr>
              <a:t>  (V(x</a:t>
            </a:r>
            <a:r>
              <a:rPr lang="en-GB" altLang="de-DE" sz="2000" baseline="-25000" dirty="0" smtClean="0">
                <a:sym typeface="Times New Roman" pitchFamily="18" charset="0"/>
              </a:rPr>
              <a:t>i+1</a:t>
            </a:r>
            <a:r>
              <a:rPr lang="en-GB" altLang="de-DE" sz="2000" dirty="0" smtClean="0">
                <a:sym typeface="Times New Roman" pitchFamily="18" charset="0"/>
              </a:rPr>
              <a:t>, </a:t>
            </a:r>
            <a:r>
              <a:rPr lang="en-GB" altLang="de-DE" sz="2000" dirty="0" err="1" smtClean="0">
                <a:sym typeface="Times New Roman" pitchFamily="18" charset="0"/>
              </a:rPr>
              <a:t>y</a:t>
            </a:r>
            <a:r>
              <a:rPr lang="en-GB" altLang="de-DE" sz="2000" baseline="-25000" dirty="0" err="1" smtClean="0">
                <a:sym typeface="Times New Roman" pitchFamily="18" charset="0"/>
              </a:rPr>
              <a:t>j</a:t>
            </a:r>
            <a:r>
              <a:rPr lang="en-GB" altLang="de-DE" sz="2000" dirty="0" smtClean="0">
                <a:sym typeface="Times New Roman" pitchFamily="18" charset="0"/>
              </a:rPr>
              <a:t>,  </a:t>
            </a:r>
            <a:r>
              <a:rPr lang="en-GB" altLang="de-DE" sz="2000" dirty="0" err="1" smtClean="0">
                <a:sym typeface="Times New Roman" pitchFamily="18" charset="0"/>
              </a:rPr>
              <a:t>z</a:t>
            </a:r>
            <a:r>
              <a:rPr lang="en-GB" altLang="de-DE" sz="2000" baseline="-25000" dirty="0" err="1" smtClean="0">
                <a:sym typeface="Times New Roman" pitchFamily="18" charset="0"/>
              </a:rPr>
              <a:t>k</a:t>
            </a:r>
            <a:r>
              <a:rPr lang="en-GB" altLang="de-DE" sz="2000" dirty="0" smtClean="0">
                <a:sym typeface="Times New Roman" pitchFamily="18" charset="0"/>
              </a:rPr>
              <a:t>)  – (V(x</a:t>
            </a:r>
            <a:r>
              <a:rPr lang="en-GB" altLang="de-DE" sz="2000" baseline="-25000" dirty="0" smtClean="0">
                <a:sym typeface="Times New Roman" pitchFamily="18" charset="0"/>
              </a:rPr>
              <a:t>i-1</a:t>
            </a:r>
            <a:r>
              <a:rPr lang="en-GB" altLang="de-DE" sz="2000" dirty="0" smtClean="0">
                <a:sym typeface="Times New Roman" pitchFamily="18" charset="0"/>
              </a:rPr>
              <a:t>, </a:t>
            </a:r>
            <a:r>
              <a:rPr lang="en-GB" altLang="de-DE" sz="2000" dirty="0" err="1" smtClean="0">
                <a:sym typeface="Times New Roman" pitchFamily="18" charset="0"/>
              </a:rPr>
              <a:t>y</a:t>
            </a:r>
            <a:r>
              <a:rPr lang="en-GB" altLang="de-DE" sz="2000" baseline="-25000" dirty="0" err="1" smtClean="0">
                <a:sym typeface="Times New Roman" pitchFamily="18" charset="0"/>
              </a:rPr>
              <a:t>j</a:t>
            </a:r>
            <a:r>
              <a:rPr lang="en-GB" altLang="de-DE" sz="2000" dirty="0" smtClean="0">
                <a:sym typeface="Times New Roman" pitchFamily="18" charset="0"/>
              </a:rPr>
              <a:t>, </a:t>
            </a:r>
            <a:r>
              <a:rPr lang="en-GB" altLang="de-DE" sz="2000" dirty="0" err="1" smtClean="0">
                <a:sym typeface="Times New Roman" pitchFamily="18" charset="0"/>
              </a:rPr>
              <a:t>z</a:t>
            </a:r>
            <a:r>
              <a:rPr lang="en-GB" altLang="de-DE" sz="2000" baseline="-25000" dirty="0" err="1" smtClean="0">
                <a:sym typeface="Times New Roman" pitchFamily="18" charset="0"/>
              </a:rPr>
              <a:t>k</a:t>
            </a:r>
            <a:r>
              <a:rPr lang="en-GB" altLang="de-DE" sz="2000" dirty="0" smtClean="0">
                <a:sym typeface="Times New Roman" pitchFamily="18" charset="0"/>
              </a:rPr>
              <a:t>)),</a:t>
            </a:r>
          </a:p>
          <a:p>
            <a:pPr marL="684213" indent="-682625">
              <a:spcBef>
                <a:spcPct val="0"/>
              </a:spcBef>
              <a:spcAft>
                <a:spcPts val="825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		                  (</a:t>
            </a:r>
            <a:r>
              <a:rPr lang="en-GB" altLang="de-DE" sz="2000" b="1" dirty="0" smtClean="0">
                <a:latin typeface="GothicE" charset="0"/>
                <a:cs typeface="Times New Roman" pitchFamily="18" charset="0"/>
                <a:sym typeface="Times New Roman" pitchFamily="18" charset="0"/>
              </a:rPr>
              <a:t>½</a:t>
            </a:r>
            <a:r>
              <a:rPr lang="en-GB" altLang="de-DE" sz="2000" dirty="0" smtClean="0">
                <a:sym typeface="Times New Roman" pitchFamily="18" charset="0"/>
              </a:rPr>
              <a:t>  (V(x</a:t>
            </a:r>
            <a:r>
              <a:rPr lang="en-GB" altLang="de-DE" sz="2000" baseline="-25000" dirty="0" smtClean="0">
                <a:sym typeface="Times New Roman" pitchFamily="18" charset="0"/>
              </a:rPr>
              <a:t>i</a:t>
            </a:r>
            <a:r>
              <a:rPr lang="en-GB" altLang="de-DE" sz="2000" dirty="0" smtClean="0">
                <a:sym typeface="Times New Roman" pitchFamily="18" charset="0"/>
              </a:rPr>
              <a:t>, y</a:t>
            </a:r>
            <a:r>
              <a:rPr lang="en-GB" altLang="de-DE" sz="2000" baseline="-25000" dirty="0" smtClean="0">
                <a:sym typeface="Times New Roman" pitchFamily="18" charset="0"/>
              </a:rPr>
              <a:t>j+1</a:t>
            </a:r>
            <a:r>
              <a:rPr lang="en-GB" altLang="de-DE" sz="2000" dirty="0" smtClean="0">
                <a:sym typeface="Times New Roman" pitchFamily="18" charset="0"/>
              </a:rPr>
              <a:t>, </a:t>
            </a:r>
            <a:r>
              <a:rPr lang="en-GB" altLang="de-DE" sz="2000" dirty="0" err="1" smtClean="0">
                <a:sym typeface="Times New Roman" pitchFamily="18" charset="0"/>
              </a:rPr>
              <a:t>z</a:t>
            </a:r>
            <a:r>
              <a:rPr lang="en-GB" altLang="de-DE" sz="2000" baseline="-25000" dirty="0" err="1" smtClean="0">
                <a:sym typeface="Times New Roman" pitchFamily="18" charset="0"/>
              </a:rPr>
              <a:t>k</a:t>
            </a:r>
            <a:r>
              <a:rPr lang="en-GB" altLang="de-DE" sz="2000" dirty="0" smtClean="0">
                <a:sym typeface="Times New Roman" pitchFamily="18" charset="0"/>
              </a:rPr>
              <a:t>)   – (V(x</a:t>
            </a:r>
            <a:r>
              <a:rPr lang="en-GB" altLang="de-DE" sz="2000" baseline="-25000" dirty="0" smtClean="0">
                <a:sym typeface="Times New Roman" pitchFamily="18" charset="0"/>
              </a:rPr>
              <a:t>i</a:t>
            </a:r>
            <a:r>
              <a:rPr lang="en-GB" altLang="de-DE" sz="2000" dirty="0" smtClean="0">
                <a:sym typeface="Times New Roman" pitchFamily="18" charset="0"/>
              </a:rPr>
              <a:t>,   y</a:t>
            </a:r>
            <a:r>
              <a:rPr lang="en-GB" altLang="de-DE" sz="2000" baseline="-25000" dirty="0" smtClean="0">
                <a:sym typeface="Times New Roman" pitchFamily="18" charset="0"/>
              </a:rPr>
              <a:t>j-1</a:t>
            </a:r>
            <a:r>
              <a:rPr lang="en-GB" altLang="de-DE" sz="2000" dirty="0" smtClean="0">
                <a:sym typeface="Times New Roman" pitchFamily="18" charset="0"/>
              </a:rPr>
              <a:t>, </a:t>
            </a:r>
            <a:r>
              <a:rPr lang="en-GB" altLang="de-DE" sz="2000" dirty="0" err="1" smtClean="0">
                <a:sym typeface="Times New Roman" pitchFamily="18" charset="0"/>
              </a:rPr>
              <a:t>z</a:t>
            </a:r>
            <a:r>
              <a:rPr lang="en-GB" altLang="de-DE" sz="2000" baseline="-25000" dirty="0" err="1" smtClean="0">
                <a:sym typeface="Times New Roman" pitchFamily="18" charset="0"/>
              </a:rPr>
              <a:t>k</a:t>
            </a:r>
            <a:r>
              <a:rPr lang="en-GB" altLang="de-DE" sz="2000" dirty="0" smtClean="0">
                <a:sym typeface="Times New Roman" pitchFamily="18" charset="0"/>
              </a:rPr>
              <a:t>)),</a:t>
            </a:r>
          </a:p>
          <a:p>
            <a:pPr marL="684213" indent="-682625">
              <a:spcBef>
                <a:spcPct val="0"/>
              </a:spcBef>
              <a:spcAft>
                <a:spcPts val="825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	                           (</a:t>
            </a:r>
            <a:r>
              <a:rPr lang="en-GB" altLang="de-DE" sz="2000" b="1" dirty="0" smtClean="0">
                <a:latin typeface="GothicE" charset="0"/>
                <a:cs typeface="Times New Roman" pitchFamily="18" charset="0"/>
                <a:sym typeface="Times New Roman" pitchFamily="18" charset="0"/>
              </a:rPr>
              <a:t>½</a:t>
            </a:r>
            <a:r>
              <a:rPr lang="en-GB" altLang="de-DE" sz="2000" dirty="0" smtClean="0">
                <a:sym typeface="Times New Roman" pitchFamily="18" charset="0"/>
              </a:rPr>
              <a:t>  (V(x</a:t>
            </a:r>
            <a:r>
              <a:rPr lang="en-GB" altLang="de-DE" sz="2000" baseline="-25000" dirty="0" smtClean="0">
                <a:sym typeface="Times New Roman" pitchFamily="18" charset="0"/>
              </a:rPr>
              <a:t>i</a:t>
            </a:r>
            <a:r>
              <a:rPr lang="en-GB" altLang="de-DE" sz="2000" dirty="0" smtClean="0">
                <a:sym typeface="Times New Roman" pitchFamily="18" charset="0"/>
              </a:rPr>
              <a:t>, </a:t>
            </a:r>
            <a:r>
              <a:rPr lang="en-GB" altLang="de-DE" sz="2000" dirty="0" err="1" smtClean="0">
                <a:sym typeface="Times New Roman" pitchFamily="18" charset="0"/>
              </a:rPr>
              <a:t>y</a:t>
            </a:r>
            <a:r>
              <a:rPr lang="en-GB" altLang="de-DE" sz="2000" baseline="-25000" dirty="0" err="1" smtClean="0">
                <a:sym typeface="Times New Roman" pitchFamily="18" charset="0"/>
              </a:rPr>
              <a:t>j</a:t>
            </a:r>
            <a:r>
              <a:rPr lang="en-GB" altLang="de-DE" sz="2000" dirty="0" smtClean="0">
                <a:sym typeface="Times New Roman" pitchFamily="18" charset="0"/>
              </a:rPr>
              <a:t>, z</a:t>
            </a:r>
            <a:r>
              <a:rPr lang="en-GB" altLang="de-DE" sz="2000" baseline="-25000" dirty="0" smtClean="0">
                <a:sym typeface="Times New Roman" pitchFamily="18" charset="0"/>
              </a:rPr>
              <a:t>k+1</a:t>
            </a:r>
            <a:r>
              <a:rPr lang="en-GB" altLang="de-DE" sz="2000" dirty="0" smtClean="0">
                <a:sym typeface="Times New Roman" pitchFamily="18" charset="0"/>
              </a:rPr>
              <a:t>)   – (V(x</a:t>
            </a:r>
            <a:r>
              <a:rPr lang="en-GB" altLang="de-DE" sz="2000" baseline="-25000" dirty="0" smtClean="0">
                <a:sym typeface="Times New Roman" pitchFamily="18" charset="0"/>
              </a:rPr>
              <a:t>i</a:t>
            </a:r>
            <a:r>
              <a:rPr lang="en-GB" altLang="de-DE" sz="2000" dirty="0" smtClean="0">
                <a:sym typeface="Times New Roman" pitchFamily="18" charset="0"/>
              </a:rPr>
              <a:t>,   </a:t>
            </a:r>
            <a:r>
              <a:rPr lang="en-GB" altLang="de-DE" sz="2000" dirty="0" err="1" smtClean="0">
                <a:sym typeface="Times New Roman" pitchFamily="18" charset="0"/>
              </a:rPr>
              <a:t>y</a:t>
            </a:r>
            <a:r>
              <a:rPr lang="en-GB" altLang="de-DE" sz="2000" baseline="-25000" dirty="0" err="1" smtClean="0">
                <a:sym typeface="Times New Roman" pitchFamily="18" charset="0"/>
              </a:rPr>
              <a:t>j</a:t>
            </a:r>
            <a:r>
              <a:rPr lang="en-GB" altLang="de-DE" sz="2000" dirty="0" smtClean="0">
                <a:sym typeface="Times New Roman" pitchFamily="18" charset="0"/>
              </a:rPr>
              <a:t>, z</a:t>
            </a:r>
            <a:r>
              <a:rPr lang="en-GB" altLang="de-DE" sz="2000" baseline="-25000" dirty="0" smtClean="0">
                <a:sym typeface="Times New Roman" pitchFamily="18" charset="0"/>
              </a:rPr>
              <a:t>k-1</a:t>
            </a:r>
            <a:r>
              <a:rPr lang="en-GB" altLang="de-DE" sz="2000" dirty="0" smtClean="0">
                <a:sym typeface="Times New Roman" pitchFamily="18" charset="0"/>
              </a:rPr>
              <a:t>)) 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(2) Estimation of gradients from the 26 </a:t>
            </a:r>
            <a:r>
              <a:rPr lang="en-GB" altLang="de-DE" sz="2000" dirty="0" err="1" smtClean="0">
                <a:sym typeface="Times New Roman" pitchFamily="18" charset="0"/>
              </a:rPr>
              <a:t>neighbors</a:t>
            </a:r>
            <a:r>
              <a:rPr lang="en-GB" altLang="de-DE" sz="2000" dirty="0" smtClean="0">
                <a:sym typeface="Times New Roman" pitchFamily="18" charset="0"/>
              </a:rPr>
              <a:t> (weighting according to the distance to the central voxel)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(3) Gradient calculation not from direct </a:t>
            </a:r>
            <a:r>
              <a:rPr lang="en-GB" altLang="de-DE" sz="2000" dirty="0" err="1" smtClean="0">
                <a:sym typeface="Times New Roman" pitchFamily="18" charset="0"/>
              </a:rPr>
              <a:t>neighbors</a:t>
            </a:r>
            <a:r>
              <a:rPr lang="en-GB" altLang="de-DE" sz="2000" dirty="0" smtClean="0">
                <a:sym typeface="Times New Roman" pitchFamily="18" charset="0"/>
              </a:rPr>
              <a:t>, but e.g. from x</a:t>
            </a:r>
            <a:r>
              <a:rPr lang="en-GB" altLang="de-DE" sz="2000" baseline="-25000" dirty="0" smtClean="0">
                <a:sym typeface="Times New Roman" pitchFamily="18" charset="0"/>
              </a:rPr>
              <a:t>i+2</a:t>
            </a:r>
            <a:r>
              <a:rPr lang="en-GB" altLang="de-DE" sz="2000" dirty="0" smtClean="0">
                <a:sym typeface="Times New Roman" pitchFamily="18" charset="0"/>
              </a:rPr>
              <a:t>, x</a:t>
            </a:r>
            <a:r>
              <a:rPr lang="en-GB" altLang="de-DE" sz="2000" baseline="-25000" dirty="0" smtClean="0">
                <a:sym typeface="Times New Roman" pitchFamily="18" charset="0"/>
              </a:rPr>
              <a:t>i-2</a:t>
            </a:r>
            <a:r>
              <a:rPr lang="en-GB" altLang="de-DE" sz="2000" dirty="0" smtClean="0">
                <a:sym typeface="Times New Roman" pitchFamily="18" charset="0"/>
              </a:rPr>
              <a:t>, y</a:t>
            </a:r>
            <a:r>
              <a:rPr lang="en-GB" altLang="de-DE" sz="2000" baseline="-25000" dirty="0" smtClean="0">
                <a:sym typeface="Times New Roman" pitchFamily="18" charset="0"/>
              </a:rPr>
              <a:t>i+2</a:t>
            </a:r>
            <a:r>
              <a:rPr lang="en-GB" altLang="de-DE" sz="2000" dirty="0" smtClean="0">
                <a:sym typeface="Times New Roman" pitchFamily="18" charset="0"/>
              </a:rPr>
              <a:t>, y</a:t>
            </a:r>
            <a:r>
              <a:rPr lang="en-GB" altLang="de-DE" sz="2000" baseline="-25000" dirty="0" smtClean="0">
                <a:sym typeface="Times New Roman" pitchFamily="18" charset="0"/>
              </a:rPr>
              <a:t>i-2</a:t>
            </a:r>
            <a:r>
              <a:rPr lang="en-GB" altLang="de-DE" sz="2000" dirty="0" smtClean="0">
                <a:sym typeface="Times New Roman" pitchFamily="18" charset="0"/>
              </a:rPr>
              <a:t>, z</a:t>
            </a:r>
            <a:r>
              <a:rPr lang="en-GB" altLang="de-DE" sz="2000" baseline="-25000" dirty="0" smtClean="0">
                <a:sym typeface="Times New Roman" pitchFamily="18" charset="0"/>
              </a:rPr>
              <a:t>i+2</a:t>
            </a:r>
            <a:r>
              <a:rPr lang="en-GB" altLang="de-DE" sz="2000" dirty="0" smtClean="0">
                <a:sym typeface="Times New Roman" pitchFamily="18" charset="0"/>
              </a:rPr>
              <a:t>, z</a:t>
            </a:r>
            <a:r>
              <a:rPr lang="en-GB" altLang="de-DE" sz="2000" baseline="-25000" dirty="0" smtClean="0">
                <a:sym typeface="Times New Roman" pitchFamily="18" charset="0"/>
              </a:rPr>
              <a:t>i-2</a:t>
            </a:r>
            <a:r>
              <a:rPr lang="en-GB" altLang="de-DE" sz="2000" dirty="0" smtClean="0">
                <a:sym typeface="Times New Roman" pitchFamily="18" charset="0"/>
              </a:rPr>
              <a:t> </a:t>
            </a:r>
          </a:p>
          <a:p>
            <a:pPr marL="684213" indent="-682625">
              <a:buClr>
                <a:srgbClr val="A3C1DB"/>
              </a:buClr>
              <a:buFont typeface="Calibri" pitchFamily="34" charset="0"/>
              <a:buChar char="•"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The second version is </a:t>
            </a:r>
            <a:r>
              <a:rPr lang="en-GB" altLang="de-DE" sz="2000" dirty="0" smtClean="0">
                <a:cs typeface="Times New Roman" pitchFamily="18" charset="0"/>
                <a:sym typeface="Times New Roman" pitchFamily="18" charset="0"/>
              </a:rPr>
              <a:t>of higher quality, but slower</a:t>
            </a:r>
          </a:p>
          <a:p>
            <a:pPr marL="684213" indent="-682625">
              <a:spcBef>
                <a:spcPct val="0"/>
              </a:spcBef>
              <a:spcAft>
                <a:spcPts val="825"/>
              </a:spcAft>
              <a:buClrTx/>
              <a:tabLst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de-DE" sz="2000" b="1" dirty="0" smtClean="0">
                <a:cs typeface="Times New Roman" pitchFamily="18" charset="0"/>
                <a:sym typeface="Times New Roman" pitchFamily="18" charset="0"/>
              </a:rPr>
              <a:t>Problems</a:t>
            </a:r>
            <a:r>
              <a:rPr lang="en-GB" altLang="de-DE" sz="2000" dirty="0" smtClean="0">
                <a:cs typeface="Times New Roman" pitchFamily="18" charset="0"/>
                <a:sym typeface="Times New Roman" pitchFamily="18" charset="0"/>
              </a:rPr>
              <a:t>: Edge treatment, linear structures, </a:t>
            </a:r>
            <a:r>
              <a:rPr lang="en-GB" altLang="de-DE" sz="2000" dirty="0" err="1" smtClean="0">
                <a:cs typeface="Times New Roman" pitchFamily="18" charset="0"/>
                <a:sym typeface="Times New Roman" pitchFamily="18" charset="0"/>
              </a:rPr>
              <a:t>artifacts</a:t>
            </a:r>
            <a:r>
              <a:rPr lang="en-GB" altLang="de-DE" sz="2000" dirty="0" smtClean="0">
                <a:cs typeface="Times New Roman" pitchFamily="18" charset="0"/>
                <a:sym typeface="Times New Roman" pitchFamily="18" charset="0"/>
              </a:rPr>
              <a:t> → smooth gradients are required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2"/>
          <a:stretch>
            <a:fillRect/>
          </a:stretch>
        </p:blipFill>
        <p:spPr bwMode="auto">
          <a:xfrm>
            <a:off x="6659563" y="2160588"/>
            <a:ext cx="216058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69888"/>
            <a:ext cx="9144000" cy="1282701"/>
          </a:xfrm>
        </p:spPr>
        <p:txBody>
          <a:bodyPr lIns="91440" tIns="45720" rIns="91440" bIns="45720"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Gradient Lookup Table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208838" cy="5186362"/>
          </a:xfrm>
        </p:spPr>
        <p:txBody>
          <a:bodyPr lIns="91440" tIns="45720" rIns="91440" bIns="0"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200" dirty="0" smtClean="0">
                <a:sym typeface="Times New Roman" pitchFamily="18" charset="0"/>
              </a:rPr>
              <a:t>One quadruple from RGBA values is saved per gradient (</a:t>
            </a:r>
            <a:r>
              <a:rPr lang="en-GB" altLang="de-DE" sz="2200" dirty="0" err="1" smtClean="0">
                <a:sym typeface="Times New Roman" pitchFamily="18" charset="0"/>
              </a:rPr>
              <a:t>color</a:t>
            </a:r>
            <a:r>
              <a:rPr lang="en-GB" altLang="de-DE" sz="2200" dirty="0" smtClean="0">
                <a:sym typeface="Times New Roman" pitchFamily="18" charset="0"/>
              </a:rPr>
              <a:t>/brightness and transparency) in the shading-lookup table.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200" dirty="0" smtClean="0">
                <a:sym typeface="Times New Roman" pitchFamily="18" charset="0"/>
              </a:rPr>
              <a:t>Accuracy of the normal direction: precise equal distribution of points on the sphere surface for square numbers (64, 81, 121, …)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For n = 121 </a:t>
            </a:r>
            <a:r>
              <a:rPr lang="en-GB" altLang="de-DE" sz="2000" dirty="0" smtClean="0">
                <a:cs typeface="Arial" charset="0"/>
                <a:sym typeface="Times New Roman" pitchFamily="18" charset="0"/>
              </a:rPr>
              <a:t>→ 7 bit for the normal direction and 9 bit for the data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dirty="0" smtClean="0">
                <a:cs typeface="Arial" charset="0"/>
                <a:sym typeface="Times New Roman" pitchFamily="18" charset="0"/>
              </a:rPr>
              <a:t>Currently, such solutions are no longer needed (improved hardware)</a:t>
            </a:r>
          </a:p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200" dirty="0" smtClean="0">
                <a:sym typeface="Times New Roman" pitchFamily="18" charset="0"/>
              </a:rPr>
              <a:t>Types: 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Light source is relative to the volume </a:t>
            </a:r>
            <a:r>
              <a:rPr lang="en-GB" altLang="de-DE" sz="2000" dirty="0" smtClean="0">
                <a:cs typeface="Times New Roman" pitchFamily="18" charset="0"/>
                <a:sym typeface="Times New Roman" pitchFamily="18" charset="0"/>
              </a:rPr>
              <a:t>→</a:t>
            </a:r>
            <a:r>
              <a:rPr lang="en-GB" altLang="de-DE" sz="2000" dirty="0" smtClean="0">
                <a:sym typeface="Times New Roman" pitchFamily="18" charset="0"/>
              </a:rPr>
              <a:t> shading-lookup table remains constant during rotations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000" dirty="0" smtClean="0">
                <a:sym typeface="Times New Roman" pitchFamily="18" charset="0"/>
              </a:rPr>
              <a:t>Light source remains constant </a:t>
            </a:r>
            <a:r>
              <a:rPr lang="en-GB" altLang="de-DE" sz="2000" dirty="0" smtClean="0">
                <a:cs typeface="Times New Roman" pitchFamily="18" charset="0"/>
                <a:sym typeface="Times New Roman" pitchFamily="18" charset="0"/>
              </a:rPr>
              <a:t>→ s</a:t>
            </a:r>
            <a:r>
              <a:rPr lang="en-GB" altLang="de-DE" sz="2000" dirty="0" smtClean="0">
                <a:sym typeface="Times New Roman" pitchFamily="18" charset="0"/>
              </a:rPr>
              <a:t>hading-lookup table</a:t>
            </a:r>
            <a:r>
              <a:rPr lang="en-GB" altLang="de-DE" sz="2000" dirty="0" smtClean="0">
                <a:cs typeface="Times New Roman" pitchFamily="18" charset="0"/>
                <a:sym typeface="Times New Roman" pitchFamily="18" charset="0"/>
              </a:rPr>
              <a:t> must be recalculated in case of rotations (for few 100 indices)</a:t>
            </a:r>
          </a:p>
          <a:p>
            <a:pPr marL="341313" indent="-341313">
              <a:lnSpc>
                <a:spcPct val="90000"/>
              </a:lnSpc>
              <a:spcAft>
                <a:spcPts val="900"/>
              </a:spcAft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z="2200" b="1" dirty="0" smtClean="0">
                <a:cs typeface="Times New Roman" pitchFamily="18" charset="0"/>
                <a:sym typeface="Times New Roman" pitchFamily="18" charset="0"/>
              </a:rPr>
              <a:t>Discussion</a:t>
            </a:r>
            <a:r>
              <a:rPr lang="en-GB" altLang="de-DE" sz="2200" dirty="0" smtClean="0">
                <a:cs typeface="Times New Roman" pitchFamily="18" charset="0"/>
                <a:sym typeface="Times New Roman" pitchFamily="18" charset="0"/>
              </a:rPr>
              <a:t>: Gradient shading models a light source that transmits 	       parallel light (no point light source)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258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charRg st="258" end="3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327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charRg st="327" end="3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25438"/>
            <a:ext cx="9144000" cy="1195388"/>
          </a:xfrm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On-The-Fly Gradients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4972050"/>
          </a:xfrm>
        </p:spPr>
        <p:txBody>
          <a:bodyPr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On-the-fly calculation of gradients: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Central difference (usually 6-neighborhood) is evaluated per sampling point 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Advantage:</a:t>
            </a:r>
          </a:p>
          <a:p>
            <a:pPr lvl="2">
              <a:buClr>
                <a:srgbClr val="A3C1DB"/>
              </a:buClr>
              <a:buFont typeface="Calibri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No additional volume storage required</a:t>
            </a:r>
          </a:p>
          <a:p>
            <a:pPr lvl="2">
              <a:buClr>
                <a:srgbClr val="A3C1DB"/>
              </a:buClr>
              <a:buFont typeface="Calibri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Better result (quality), since interpolated values are used and the normals are not interpolated (analogous to pre-/post-classification)</a:t>
            </a:r>
          </a:p>
          <a:p>
            <a:pPr marL="741363" lvl="1" indent="-284163">
              <a:spcBef>
                <a:spcPts val="563"/>
              </a:spcBef>
              <a:buClr>
                <a:srgbClr val="A3C1DB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dirty="0" smtClean="0">
                <a:sym typeface="Times New Roman" pitchFamily="18" charset="0"/>
              </a:rPr>
              <a:t>Disadvantage: Frequent memory access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25438"/>
            <a:ext cx="9144000" cy="1195388"/>
          </a:xfrm>
        </p:spPr>
        <p:txBody>
          <a:bodyPr/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3200" dirty="0" smtClean="0">
                <a:sym typeface="Times New Roman" pitchFamily="18" charset="0"/>
              </a:rPr>
              <a:t>Comparison of Gradients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04138" cy="4972050"/>
          </a:xfrm>
        </p:spPr>
        <p:txBody>
          <a:bodyPr/>
          <a:lstStyle/>
          <a:p>
            <a:pPr marL="341313" indent="-341313">
              <a:buClr>
                <a:srgbClr val="A3C1DB"/>
              </a:buClr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de-DE" smtClean="0">
                <a:sym typeface="Times New Roman" pitchFamily="18" charset="0"/>
              </a:rPr>
              <a:t>Comparison of stored gradients (8 bit per scalar) and on-the-fly calculation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062163"/>
            <a:ext cx="65944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659563" y="5940425"/>
            <a:ext cx="14398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l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algn="l" eaLnBrk="0" hangingPunct="0"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algn="l"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sz="1200" b="1">
                <a:latin typeface="Times New Roman" pitchFamily="18" charset="0"/>
                <a:sym typeface="Times New Roman" pitchFamily="18" charset="0"/>
              </a:rPr>
              <a:t>[Engel2006]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2583</Words>
  <Application>Microsoft Office PowerPoint</Application>
  <PresentationFormat>Bildschirmpräsentation (4:3)</PresentationFormat>
  <Paragraphs>319</Paragraphs>
  <Slides>47</Slides>
  <Notes>47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59" baseType="lpstr">
      <vt:lpstr>Arial Unicode MS</vt:lpstr>
      <vt:lpstr>MS Mincho</vt:lpstr>
      <vt:lpstr>SimSun</vt:lpstr>
      <vt:lpstr>Arial</vt:lpstr>
      <vt:lpstr>Calibri</vt:lpstr>
      <vt:lpstr>Courier New</vt:lpstr>
      <vt:lpstr>GothicE</vt:lpstr>
      <vt:lpstr>Lucida Sans Unicode</vt:lpstr>
      <vt:lpstr>Times New Roman</vt:lpstr>
      <vt:lpstr>Wingdings</vt:lpstr>
      <vt:lpstr>Larissa-Design</vt:lpstr>
      <vt:lpstr>1_Larissa-Design</vt:lpstr>
      <vt:lpstr>PowerPoint-Präsentation</vt:lpstr>
      <vt:lpstr>Classification</vt:lpstr>
      <vt:lpstr>Recap: Interaction of Light with Surfaces (from Computer Graphics I)</vt:lpstr>
      <vt:lpstr>Recap: Light Sources</vt:lpstr>
      <vt:lpstr>Illumination Effects: Gradient-Based Shading</vt:lpstr>
      <vt:lpstr>Gradient Estimation</vt:lpstr>
      <vt:lpstr>Gradient Lookup Table</vt:lpstr>
      <vt:lpstr>On-The-Fly Gradients</vt:lpstr>
      <vt:lpstr>Comparison of Gradients</vt:lpstr>
      <vt:lpstr>Gradient-Based Shading</vt:lpstr>
      <vt:lpstr>Discussion: Gradient-Based Shading</vt:lpstr>
      <vt:lpstr>Illumination Effects</vt:lpstr>
      <vt:lpstr>Illumination Effects: Shading</vt:lpstr>
      <vt:lpstr>Illumination Effects: Combination</vt:lpstr>
      <vt:lpstr>Illumination Effects: Depth Cueing</vt:lpstr>
      <vt:lpstr>Illumination Effects: Depth Cueing</vt:lpstr>
      <vt:lpstr>Illumination Effects: Depth Cueing</vt:lpstr>
      <vt:lpstr>Illumination Effects: Shadows</vt:lpstr>
      <vt:lpstr>Illumination Effects: Shadows</vt:lpstr>
      <vt:lpstr>Illumination Effects: Global Illumination</vt:lpstr>
      <vt:lpstr>Illumination Effects: Ambient Occlusion</vt:lpstr>
      <vt:lpstr>Illumination Effects: Ambient Occlusion</vt:lpstr>
      <vt:lpstr>Illumination Effects: Scattering</vt:lpstr>
      <vt:lpstr>Illumination Effects: Scattering</vt:lpstr>
      <vt:lpstr>Illumination Effects</vt:lpstr>
      <vt:lpstr>Medical Examples</vt:lpstr>
      <vt:lpstr>Medical Examples</vt:lpstr>
      <vt:lpstr>Validation in Medical Visualization</vt:lpstr>
      <vt:lpstr>Validation in Medical Visualization</vt:lpstr>
      <vt:lpstr>Validation in Medical Visualization</vt:lpstr>
      <vt:lpstr>Validation in Medical Visualization</vt:lpstr>
      <vt:lpstr>Validation in Medical Visualization</vt:lpstr>
      <vt:lpstr>Tools</vt:lpstr>
      <vt:lpstr>Tools</vt:lpstr>
      <vt:lpstr>Tools: Vtk (General Electrics)</vt:lpstr>
      <vt:lpstr>Volume Visualization Tools: Volume Pro 500</vt:lpstr>
      <vt:lpstr>Volume Visualization Tools: Volume Pro 500</vt:lpstr>
      <vt:lpstr>Volume Visualization Tools: Volume Pro 1000 Image Gallery</vt:lpstr>
      <vt:lpstr>Tools for volume visualization: Volume Pro 1000 image gallery</vt:lpstr>
      <vt:lpstr>Voxar 3D Core and 3D Advanced</vt:lpstr>
      <vt:lpstr>Volume Graphics</vt:lpstr>
      <vt:lpstr>Voreen</vt:lpstr>
      <vt:lpstr>Voreen</vt:lpstr>
      <vt:lpstr>Summary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Ragnar</dc:creator>
  <cp:lastModifiedBy>Bernhard Preim</cp:lastModifiedBy>
  <cp:revision>189</cp:revision>
  <cp:lastPrinted>2015-05-05T10:35:28Z</cp:lastPrinted>
  <dcterms:created xsi:type="dcterms:W3CDTF">2003-10-21T09:04:04Z</dcterms:created>
  <dcterms:modified xsi:type="dcterms:W3CDTF">2015-05-07T10:43:17Z</dcterms:modified>
</cp:coreProperties>
</file>